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75" r:id="rId3"/>
    <p:sldId id="505" r:id="rId4"/>
    <p:sldId id="449" r:id="rId5"/>
    <p:sldId id="257" r:id="rId6"/>
    <p:sldId id="452" r:id="rId7"/>
    <p:sldId id="454" r:id="rId8"/>
    <p:sldId id="455" r:id="rId9"/>
    <p:sldId id="506" r:id="rId10"/>
    <p:sldId id="440" r:id="rId11"/>
    <p:sldId id="457" r:id="rId12"/>
    <p:sldId id="279" r:id="rId13"/>
    <p:sldId id="448" r:id="rId14"/>
    <p:sldId id="280" r:id="rId15"/>
    <p:sldId id="281" r:id="rId16"/>
    <p:sldId id="443" r:id="rId17"/>
    <p:sldId id="444" r:id="rId18"/>
    <p:sldId id="487" r:id="rId19"/>
    <p:sldId id="456" r:id="rId20"/>
    <p:sldId id="447" r:id="rId21"/>
    <p:sldId id="445" r:id="rId22"/>
    <p:sldId id="488" r:id="rId23"/>
    <p:sldId id="489" r:id="rId24"/>
    <p:sldId id="490" r:id="rId25"/>
    <p:sldId id="491" r:id="rId26"/>
    <p:sldId id="492" r:id="rId27"/>
    <p:sldId id="493" r:id="rId28"/>
    <p:sldId id="494" r:id="rId29"/>
    <p:sldId id="485" r:id="rId30"/>
    <p:sldId id="486" r:id="rId31"/>
    <p:sldId id="446" r:id="rId32"/>
    <p:sldId id="282" r:id="rId33"/>
    <p:sldId id="495" r:id="rId34"/>
    <p:sldId id="496" r:id="rId35"/>
    <p:sldId id="497" r:id="rId36"/>
    <p:sldId id="498" r:id="rId37"/>
    <p:sldId id="499" r:id="rId38"/>
    <p:sldId id="500" r:id="rId39"/>
    <p:sldId id="501" r:id="rId40"/>
    <p:sldId id="502" r:id="rId41"/>
    <p:sldId id="503" r:id="rId42"/>
    <p:sldId id="504" r:id="rId43"/>
    <p:sldId id="272" r:id="rId44"/>
    <p:sldId id="441" r:id="rId45"/>
    <p:sldId id="283"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2800"/>
    <a:srgbClr val="964B06"/>
    <a:srgbClr val="996633"/>
    <a:srgbClr val="433A31"/>
    <a:srgbClr val="615447"/>
    <a:srgbClr val="4E341A"/>
    <a:srgbClr val="65734D"/>
    <a:srgbClr val="000000"/>
    <a:srgbClr val="DBD3C4"/>
    <a:srgbClr val="F8CB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787" autoAdjust="0"/>
  </p:normalViewPr>
  <p:slideViewPr>
    <p:cSldViewPr snapToGrid="0">
      <p:cViewPr>
        <p:scale>
          <a:sx n="66" d="100"/>
          <a:sy n="66" d="100"/>
        </p:scale>
        <p:origin x="2256" y="99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A57A3-9AEF-43E6-A0AF-A5A4A4610BFA}" type="datetimeFigureOut">
              <a:rPr lang="ko-KR" altLang="en-US" smtClean="0"/>
              <a:t>2023-04-10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732E5-4043-4CE8-BF0B-7EB42032E3C0}" type="slidenum">
              <a:rPr lang="ko-KR" altLang="en-US" smtClean="0"/>
              <a:t>‹#›</a:t>
            </a:fld>
            <a:endParaRPr lang="ko-KR" altLang="en-US"/>
          </a:p>
        </p:txBody>
      </p:sp>
    </p:spTree>
    <p:extLst>
      <p:ext uri="{BB962C8B-B14F-4D97-AF65-F5344CB8AC3E}">
        <p14:creationId xmlns:p14="http://schemas.microsoft.com/office/powerpoint/2010/main" val="183131162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23152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000000"/>
                </a:solidFill>
                <a:latin typeface="Arial"/>
                <a:ea typeface="Arial"/>
                <a:cs typeface="Arial"/>
                <a:sym typeface="Arial"/>
              </a:rPr>
            </a:br>
            <a:endParaRPr sz="5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Malgun Gothic"/>
              <a:buNone/>
            </a:pPr>
            <a:endParaRP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651266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4123716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08531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000000"/>
                </a:solidFill>
                <a:latin typeface="Arial"/>
                <a:ea typeface="Arial"/>
                <a:cs typeface="Arial"/>
                <a:sym typeface="Arial"/>
              </a:rPr>
            </a:br>
            <a:endParaRPr sz="5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Malgun Gothic"/>
              <a:buNone/>
            </a:pPr>
            <a:endParaRP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792817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26358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51851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44644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However, despite the diverse, general capability of such models, users often wish to synthesize specific concepts from their own personal lives</a:t>
            </a:r>
          </a:p>
        </p:txBody>
      </p:sp>
    </p:spTree>
    <p:extLst>
      <p:ext uri="{BB962C8B-B14F-4D97-AF65-F5344CB8AC3E}">
        <p14:creationId xmlns:p14="http://schemas.microsoft.com/office/powerpoint/2010/main" val="4097341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91742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These are compiled of s target words across all N concepts, with all captions for each concept flattened out and concatenated</a:t>
            </a:r>
          </a:p>
        </p:txBody>
      </p:sp>
    </p:spTree>
    <p:extLst>
      <p:ext uri="{BB962C8B-B14F-4D97-AF65-F5344CB8AC3E}">
        <p14:creationId xmlns:p14="http://schemas.microsoft.com/office/powerpoint/2010/main" val="287644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 name="Google Shape;3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8689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Following Li et al. [39], we analyze the change in parameters for each layer in the finetuned model on the target dataset with the loss in Eqn. 2, i.e., ∆l = ||θ 0 l − </a:t>
            </a:r>
            <a:r>
              <a:rPr lang="en-US" altLang="ko-KR" dirty="0" err="1"/>
              <a:t>θl</a:t>
            </a:r>
            <a:r>
              <a:rPr lang="en-US" altLang="ko-KR" dirty="0"/>
              <a:t> ||/||</a:t>
            </a:r>
            <a:r>
              <a:rPr lang="en-US" altLang="ko-KR" dirty="0" err="1"/>
              <a:t>θl</a:t>
            </a:r>
            <a:r>
              <a:rPr lang="en-US" altLang="ko-KR" dirty="0"/>
              <a:t> ||, where θ 0 l and </a:t>
            </a:r>
            <a:r>
              <a:rPr lang="en-US" altLang="ko-KR" dirty="0" err="1"/>
              <a:t>θl</a:t>
            </a:r>
            <a:r>
              <a:rPr lang="en-US" altLang="ko-KR" dirty="0"/>
              <a:t> are the updated and pretrained model parameters of layer l. These parameters come from three types of layers – (1) cross-attention (between the text and image), (2) self-attention (within the image itself), and (3) the rest of the parameters, including convolutional blocks and normalization layers in the diffusion model U-Net. Figure 3 shows the mean ∆l for the three categories when the model is fine-tuned on “</a:t>
            </a:r>
            <a:r>
              <a:rPr lang="en-US" altLang="ko-KR" dirty="0" err="1"/>
              <a:t>moongate</a:t>
            </a:r>
            <a:r>
              <a:rPr lang="en-US" altLang="ko-KR" dirty="0"/>
              <a:t>” images. We observe similar plots for other datasets. As we see, the cross-attention layer parameters have relatively higher ∆ compared to the rest of the parameters. Moreover, </a:t>
            </a:r>
            <a:r>
              <a:rPr lang="en-US" altLang="ko-KR" dirty="0" err="1"/>
              <a:t>crossattention</a:t>
            </a:r>
            <a:r>
              <a:rPr lang="en-US" altLang="ko-KR" dirty="0"/>
              <a:t> layers are only 5% of the total parameter count in the model. This suggests it plays a significant role during fine-tuning, and we leverage that in our method.</a:t>
            </a:r>
          </a:p>
        </p:txBody>
      </p:sp>
    </p:spTree>
    <p:extLst>
      <p:ext uri="{BB962C8B-B14F-4D97-AF65-F5344CB8AC3E}">
        <p14:creationId xmlns:p14="http://schemas.microsoft.com/office/powerpoint/2010/main" val="2167547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Cross-attention block modifies the latent features of the network according to the condition features, i.e., text features in the case of text-to-image diffusion models. Given text features c ∈ R </a:t>
            </a:r>
            <a:r>
              <a:rPr lang="en-US" altLang="ko-KR" dirty="0" err="1"/>
              <a:t>s×d</a:t>
            </a:r>
            <a:r>
              <a:rPr lang="en-US" altLang="ko-KR" dirty="0"/>
              <a:t> and latent image features f ∈ R (</a:t>
            </a:r>
            <a:r>
              <a:rPr lang="en-US" altLang="ko-KR" dirty="0" err="1"/>
              <a:t>h×w</a:t>
            </a:r>
            <a:r>
              <a:rPr lang="en-US" altLang="ko-KR" dirty="0"/>
              <a:t>)×l , a single-head cross-attention [73] operation consists of Q = </a:t>
            </a:r>
            <a:r>
              <a:rPr lang="en-US" altLang="ko-KR" dirty="0" err="1"/>
              <a:t>Wq</a:t>
            </a:r>
            <a:r>
              <a:rPr lang="en-US" altLang="ko-KR" dirty="0"/>
              <a:t> f, K = </a:t>
            </a:r>
            <a:r>
              <a:rPr lang="en-US" altLang="ko-KR" dirty="0" err="1"/>
              <a:t>Wkc</a:t>
            </a:r>
            <a:r>
              <a:rPr lang="en-US" altLang="ko-KR" dirty="0"/>
              <a:t>, V = </a:t>
            </a:r>
            <a:r>
              <a:rPr lang="en-US" altLang="ko-KR" dirty="0" err="1"/>
              <a:t>Wvc</a:t>
            </a:r>
            <a:r>
              <a:rPr lang="en-US" altLang="ko-KR" dirty="0"/>
              <a:t> , and a weighted sum over value features as:</a:t>
            </a:r>
          </a:p>
          <a:p>
            <a:r>
              <a:rPr lang="en-US" altLang="ko-KR" dirty="0"/>
              <a:t>Attention(Q, K, V ) = </a:t>
            </a:r>
            <a:r>
              <a:rPr lang="en-US" altLang="ko-KR" dirty="0" err="1"/>
              <a:t>SoftmaxQKT</a:t>
            </a:r>
            <a:r>
              <a:rPr lang="en-US" altLang="ko-KR" dirty="0"/>
              <a:t> √ d 0  V, (3)</a:t>
            </a:r>
          </a:p>
          <a:p>
            <a:r>
              <a:rPr lang="en-US" altLang="ko-KR" dirty="0"/>
              <a:t>where </a:t>
            </a:r>
            <a:r>
              <a:rPr lang="en-US" altLang="ko-KR" dirty="0" err="1"/>
              <a:t>Wq</a:t>
            </a:r>
            <a:r>
              <a:rPr lang="en-US" altLang="ko-KR" dirty="0"/>
              <a:t> , </a:t>
            </a:r>
            <a:r>
              <a:rPr lang="en-US" altLang="ko-KR" dirty="0" err="1"/>
              <a:t>Wk</a:t>
            </a:r>
            <a:r>
              <a:rPr lang="en-US" altLang="ko-KR" dirty="0"/>
              <a:t> , and Wv map the inputs to a query, key, and value feature, respectively, and d 0 is the output dimension of key and query features. </a:t>
            </a:r>
          </a:p>
          <a:p>
            <a:endParaRPr lang="en-US" altLang="ko-KR" dirty="0"/>
          </a:p>
          <a:p>
            <a:r>
              <a:rPr lang="en-US" altLang="ko-KR" dirty="0"/>
              <a:t>The latent feature is then updated with the attention block output. The task of fine-tuning aims at updating the mapping from given text to image distribution, and the text features are only input to </a:t>
            </a:r>
            <a:r>
              <a:rPr lang="en-US" altLang="ko-KR" dirty="0" err="1"/>
              <a:t>Wk</a:t>
            </a:r>
            <a:r>
              <a:rPr lang="en-US" altLang="ko-KR" dirty="0"/>
              <a:t> and Wv projection matrix in the cross-attention block. Therefore, we propose to only update </a:t>
            </a:r>
            <a:r>
              <a:rPr lang="en-US" altLang="ko-KR" dirty="0" err="1"/>
              <a:t>Wk</a:t>
            </a:r>
            <a:r>
              <a:rPr lang="en-US" altLang="ko-KR" dirty="0"/>
              <a:t> and Wv parameters of the diffusion model during the fine-tuning process. As shown in our experiments, this is sufficient to update the model with a new text-image paired concept. Figure 4 shows an instance of the cross-attention layer and the trainable parameters.</a:t>
            </a:r>
          </a:p>
        </p:txBody>
      </p:sp>
    </p:spTree>
    <p:extLst>
      <p:ext uri="{BB962C8B-B14F-4D97-AF65-F5344CB8AC3E}">
        <p14:creationId xmlns:p14="http://schemas.microsoft.com/office/powerpoint/2010/main" val="1895012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3000" dirty="0"/>
              <a:t>For example, training on “</a:t>
            </a:r>
            <a:r>
              <a:rPr lang="en-US" altLang="ko-KR" sz="3000" dirty="0" err="1"/>
              <a:t>moongate</a:t>
            </a:r>
            <a:r>
              <a:rPr lang="en-US" altLang="ko-KR" sz="3000" dirty="0"/>
              <a:t>” will lead to the model forgetting the association of “moon” and “gate” with their previously trained visual concepts, as shown in Figure 5. </a:t>
            </a:r>
          </a:p>
          <a:p>
            <a:endParaRPr lang="en-US" altLang="ko-KR" sz="3000" dirty="0"/>
          </a:p>
          <a:p>
            <a:r>
              <a:rPr lang="en-US" altLang="ko-KR" sz="3000" dirty="0"/>
              <a:t>Similarly, training on a personalized concept of V ∗ tortoise plushy can leak, causing all examples with plushy to produce the specific target images. </a:t>
            </a:r>
          </a:p>
        </p:txBody>
      </p:sp>
    </p:spTree>
    <p:extLst>
      <p:ext uri="{BB962C8B-B14F-4D97-AF65-F5344CB8AC3E}">
        <p14:creationId xmlns:p14="http://schemas.microsoft.com/office/powerpoint/2010/main" val="4199956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Joint training on multiple concepts. For fine-tuning with multiple concepts, we combine the training datasets for each individual concept and train them jointly with our method. To denote the target concepts, we use different modifier tokens, V ∗ i , initialized with different rarely-occurring tokens and optimize them along with cross-attention key and value matrices for each layer. As shown in Figure 7, restricting the weight update to cross-attention key and value parameters leads to significantly better results for composing two concepts compared to methods like DreamBooth, which fine-tune all the weights.</a:t>
            </a:r>
          </a:p>
        </p:txBody>
      </p:sp>
    </p:spTree>
    <p:extLst>
      <p:ext uri="{BB962C8B-B14F-4D97-AF65-F5344CB8AC3E}">
        <p14:creationId xmlns:p14="http://schemas.microsoft.com/office/powerpoint/2010/main" val="1113838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First row: our method has higher visual similarity with the personal cat and chair images shown in the first column while following the text condition. Second row: DreamBooth omits the cat in 3 out of 4 images, whereas our method generates both cats and wooden pots. Third row: our method generates the target flower in the wooden pot while maintaining the visual similarity to the target images. Fourth row: generating the target table and chair together in a garden. For all settings, our optimization-based approach and joint training perform better than DreamBooth, and joint training performs better than the optimization-based method.</a:t>
            </a:r>
          </a:p>
        </p:txBody>
      </p:sp>
    </p:spTree>
    <p:extLst>
      <p:ext uri="{BB962C8B-B14F-4D97-AF65-F5344CB8AC3E}">
        <p14:creationId xmlns:p14="http://schemas.microsoft.com/office/powerpoint/2010/main" val="1423544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our method only updates the key and value projection matrices corresponding to the text features, we can subsequently merge them to allow generation with multiple fine-tuned concepts. Let set {</a:t>
            </a:r>
            <a:r>
              <a:rPr lang="en-US" altLang="ko-KR" dirty="0" err="1"/>
              <a:t>Wk</a:t>
            </a:r>
            <a:r>
              <a:rPr lang="en-US" altLang="ko-KR" dirty="0"/>
              <a:t> 0,l, Wv 0,l} L l=1 represent the key and value matrices for all L cross-attention layers in the pretrained model and {</a:t>
            </a:r>
            <a:r>
              <a:rPr lang="en-US" altLang="ko-KR" dirty="0" err="1"/>
              <a:t>Wk</a:t>
            </a:r>
            <a:r>
              <a:rPr lang="en-US" altLang="ko-KR" dirty="0"/>
              <a:t> </a:t>
            </a:r>
            <a:r>
              <a:rPr lang="en-US" altLang="ko-KR" dirty="0" err="1"/>
              <a:t>n,l</a:t>
            </a:r>
            <a:r>
              <a:rPr lang="en-US" altLang="ko-KR" dirty="0"/>
              <a:t>, Wv </a:t>
            </a:r>
            <a:r>
              <a:rPr lang="en-US" altLang="ko-KR" dirty="0" err="1"/>
              <a:t>n,l</a:t>
            </a:r>
            <a:r>
              <a:rPr lang="en-US" altLang="ko-KR" dirty="0"/>
              <a:t>} L l=1 represent the corresponding updated matrices for added concept n ∈ {1 · · · N}. As our subsequent optimization applies to all layers and key-value matrices, we will omit superscripts {k, v} and layer l for notational clarity. We formulate the composition objective as the following constrained least squares problem: Wˆ = </a:t>
            </a:r>
            <a:r>
              <a:rPr lang="en-US" altLang="ko-KR" dirty="0" err="1"/>
              <a:t>arg</a:t>
            </a:r>
            <a:r>
              <a:rPr lang="en-US" altLang="ko-KR" dirty="0"/>
              <a:t> min W ||W C&gt; reg−W0C &gt; reg||F </a:t>
            </a:r>
            <a:r>
              <a:rPr lang="en-US" altLang="ko-KR" dirty="0" err="1"/>
              <a:t>s.t.</a:t>
            </a:r>
            <a:r>
              <a:rPr lang="en-US" altLang="ko-KR" dirty="0"/>
              <a:t> W C&gt; = V, where C = [c1 · · · </a:t>
            </a:r>
            <a:r>
              <a:rPr lang="en-US" altLang="ko-KR" dirty="0" err="1"/>
              <a:t>cN</a:t>
            </a:r>
            <a:r>
              <a:rPr lang="en-US" altLang="ko-KR" dirty="0"/>
              <a:t> ] &gt; and V = [W1c &gt; 1 · · · WN c &gt; N ] &gt;. (4) Here, C ∈ R </a:t>
            </a:r>
            <a:r>
              <a:rPr lang="en-US" altLang="ko-KR" dirty="0" err="1"/>
              <a:t>s×d</a:t>
            </a:r>
            <a:r>
              <a:rPr lang="en-US" altLang="ko-KR" dirty="0"/>
              <a:t> is the text features of dimension d. These are compiled of s target words across all N concepts, with all captions for each concept flattened out and concatenated. Similarly, </a:t>
            </a:r>
            <a:r>
              <a:rPr lang="en-US" altLang="ko-KR" dirty="0" err="1"/>
              <a:t>Creg</a:t>
            </a:r>
            <a:r>
              <a:rPr lang="en-US" altLang="ko-KR" dirty="0"/>
              <a:t> ∈ R </a:t>
            </a:r>
            <a:r>
              <a:rPr lang="en-US" altLang="ko-KR" dirty="0" err="1"/>
              <a:t>sreg×d</a:t>
            </a:r>
            <a:r>
              <a:rPr lang="en-US" altLang="ko-KR" dirty="0"/>
              <a:t> consists of text features of ∼ 1000 randomly sampled captions for regularization. Intuitively, the above formulation aims to update the matrices in the original model, such that the words in target captions in C are mapped consistently to the values obtained from finetuned concept matrices. The above objective can be solved in closed form, assuming </a:t>
            </a:r>
            <a:r>
              <a:rPr lang="en-US" altLang="ko-KR" dirty="0" err="1"/>
              <a:t>Creg</a:t>
            </a:r>
            <a:r>
              <a:rPr lang="en-US" altLang="ko-KR" dirty="0"/>
              <a:t> is non-degenerate and the solution exists, by using the method of Lagrange multipliers [8]: Wˆ = W0 + v &gt;d, where d = C(C &gt; </a:t>
            </a:r>
            <a:r>
              <a:rPr lang="en-US" altLang="ko-KR" dirty="0" err="1"/>
              <a:t>regCreg</a:t>
            </a:r>
            <a:r>
              <a:rPr lang="en-US" altLang="ko-KR" dirty="0"/>
              <a:t>) −1 and v &gt; = (V − W0C &gt;)(</a:t>
            </a:r>
            <a:r>
              <a:rPr lang="en-US" altLang="ko-KR" dirty="0" err="1"/>
              <a:t>dC</a:t>
            </a:r>
            <a:r>
              <a:rPr lang="en-US" altLang="ko-KR" dirty="0"/>
              <a:t> &gt;) −1 . (5) We show full derivation in the Appendix A. Compared to joint training, our optimization-based method is faster (∼ 2 seconds) if each individual fine-tuned model exists. Our proposed methods lead to the coherent generation of two new concepts in a single scene, as shown in Section 4.2.</a:t>
            </a:r>
          </a:p>
        </p:txBody>
      </p:sp>
    </p:spTree>
    <p:extLst>
      <p:ext uri="{BB962C8B-B14F-4D97-AF65-F5344CB8AC3E}">
        <p14:creationId xmlns:p14="http://schemas.microsoft.com/office/powerpoint/2010/main" val="2044282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our method only updates the key and value projection matrices corresponding to the text features, we can subsequently merge them to allow generation with multiple fine-tuned concepts. Let set {</a:t>
            </a:r>
            <a:r>
              <a:rPr lang="en-US" altLang="ko-KR" dirty="0" err="1"/>
              <a:t>Wk</a:t>
            </a:r>
            <a:r>
              <a:rPr lang="en-US" altLang="ko-KR" dirty="0"/>
              <a:t> 0,l, Wv 0,l} L l=1 represent the key and value matrices for all L cross-attention layers in the pretrained model and {</a:t>
            </a:r>
            <a:r>
              <a:rPr lang="en-US" altLang="ko-KR" dirty="0" err="1"/>
              <a:t>Wk</a:t>
            </a:r>
            <a:r>
              <a:rPr lang="en-US" altLang="ko-KR" dirty="0"/>
              <a:t> </a:t>
            </a:r>
            <a:r>
              <a:rPr lang="en-US" altLang="ko-KR" dirty="0" err="1"/>
              <a:t>n,l</a:t>
            </a:r>
            <a:r>
              <a:rPr lang="en-US" altLang="ko-KR" dirty="0"/>
              <a:t>, Wv </a:t>
            </a:r>
            <a:r>
              <a:rPr lang="en-US" altLang="ko-KR" dirty="0" err="1"/>
              <a:t>n,l</a:t>
            </a:r>
            <a:r>
              <a:rPr lang="en-US" altLang="ko-KR" dirty="0"/>
              <a:t>} L l=1 represent the corresponding updated matrices for added concept n ∈ {1 · · · N}. As our subsequent optimization applies to all layers and key-value matrices, we will omit superscripts {k, v} and layer l for notational clarity. We formulate the composition objective as the following constrained least squares problem: Wˆ = </a:t>
            </a:r>
            <a:r>
              <a:rPr lang="en-US" altLang="ko-KR" dirty="0" err="1"/>
              <a:t>arg</a:t>
            </a:r>
            <a:r>
              <a:rPr lang="en-US" altLang="ko-KR" dirty="0"/>
              <a:t> min W ||W C&gt; reg−W0C &gt; reg||F </a:t>
            </a:r>
            <a:r>
              <a:rPr lang="en-US" altLang="ko-KR" dirty="0" err="1"/>
              <a:t>s.t.</a:t>
            </a:r>
            <a:r>
              <a:rPr lang="en-US" altLang="ko-KR" dirty="0"/>
              <a:t> W C&gt; = V, where C = [c1 · · · </a:t>
            </a:r>
            <a:r>
              <a:rPr lang="en-US" altLang="ko-KR" dirty="0" err="1"/>
              <a:t>cN</a:t>
            </a:r>
            <a:r>
              <a:rPr lang="en-US" altLang="ko-KR" dirty="0"/>
              <a:t> ] &gt; and V = [W1c &gt; 1 · · · WN c &gt; N ] &gt;. (4) Here, C ∈ R </a:t>
            </a:r>
            <a:r>
              <a:rPr lang="en-US" altLang="ko-KR" dirty="0" err="1"/>
              <a:t>s×d</a:t>
            </a:r>
            <a:r>
              <a:rPr lang="en-US" altLang="ko-KR" dirty="0"/>
              <a:t> is the text features of dimension d. These are compiled of s target words across all N concepts, with all captions for each concept flattened out and concatenated. Similarly, </a:t>
            </a:r>
            <a:r>
              <a:rPr lang="en-US" altLang="ko-KR" dirty="0" err="1"/>
              <a:t>Creg</a:t>
            </a:r>
            <a:r>
              <a:rPr lang="en-US" altLang="ko-KR" dirty="0"/>
              <a:t> ∈ R </a:t>
            </a:r>
            <a:r>
              <a:rPr lang="en-US" altLang="ko-KR" dirty="0" err="1"/>
              <a:t>sreg×d</a:t>
            </a:r>
            <a:r>
              <a:rPr lang="en-US" altLang="ko-KR" dirty="0"/>
              <a:t> consists of text features of ∼ 1000 randomly sampled captions for regularization. Intuitively, the above formulation aims to update the matrices in the original model, such that the words in target captions in C are mapped consistently to the values obtained from finetuned concept matrices. The above objective can be solved in closed form, assuming </a:t>
            </a:r>
            <a:r>
              <a:rPr lang="en-US" altLang="ko-KR" dirty="0" err="1"/>
              <a:t>Creg</a:t>
            </a:r>
            <a:r>
              <a:rPr lang="en-US" altLang="ko-KR" dirty="0"/>
              <a:t> is non-degenerate and the solution exists, by using the method of Lagrange multipliers [8]: Wˆ = W0 + v &gt;d, where d = C(C &gt; </a:t>
            </a:r>
            <a:r>
              <a:rPr lang="en-US" altLang="ko-KR" dirty="0" err="1"/>
              <a:t>regCreg</a:t>
            </a:r>
            <a:r>
              <a:rPr lang="en-US" altLang="ko-KR" dirty="0"/>
              <a:t>) −1 and v &gt; = (V − W0C &gt;)(</a:t>
            </a:r>
            <a:r>
              <a:rPr lang="en-US" altLang="ko-KR" dirty="0" err="1"/>
              <a:t>dC</a:t>
            </a:r>
            <a:r>
              <a:rPr lang="en-US" altLang="ko-KR" dirty="0"/>
              <a:t> &gt;) −1 . (5) We show full derivation in the Appendix A. Compared to joint training, our optimization-based method is faster (∼ 2 seconds) if each individual fine-tuned model exists. Our proposed methods lead to the coherent generation of two new concepts in a single scene, as shown in Section 4.2.</a:t>
            </a:r>
          </a:p>
        </p:txBody>
      </p:sp>
    </p:spTree>
    <p:extLst>
      <p:ext uri="{BB962C8B-B14F-4D97-AF65-F5344CB8AC3E}">
        <p14:creationId xmlns:p14="http://schemas.microsoft.com/office/powerpoint/2010/main" val="3834793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our method only updates the key and value projection matrices corresponding to the text features, we can subsequently merge them to allow generation with multiple fine-tuned concepts. Let set {</a:t>
            </a:r>
            <a:r>
              <a:rPr lang="en-US" altLang="ko-KR" dirty="0" err="1"/>
              <a:t>Wk</a:t>
            </a:r>
            <a:r>
              <a:rPr lang="en-US" altLang="ko-KR" dirty="0"/>
              <a:t> 0,l, Wv 0,l} L l=1 represent the key and value matrices for all L cross-attention layers in the pretrained model and {</a:t>
            </a:r>
            <a:r>
              <a:rPr lang="en-US" altLang="ko-KR" dirty="0" err="1"/>
              <a:t>Wk</a:t>
            </a:r>
            <a:r>
              <a:rPr lang="en-US" altLang="ko-KR" dirty="0"/>
              <a:t> </a:t>
            </a:r>
            <a:r>
              <a:rPr lang="en-US" altLang="ko-KR" dirty="0" err="1"/>
              <a:t>n,l</a:t>
            </a:r>
            <a:r>
              <a:rPr lang="en-US" altLang="ko-KR" dirty="0"/>
              <a:t>, Wv </a:t>
            </a:r>
            <a:r>
              <a:rPr lang="en-US" altLang="ko-KR" dirty="0" err="1"/>
              <a:t>n,l</a:t>
            </a:r>
            <a:r>
              <a:rPr lang="en-US" altLang="ko-KR" dirty="0"/>
              <a:t>} L l=1 represent the corresponding updated matrices for added concept n ∈ {1 · · · N}. As our subsequent optimization applies to all layers and key-value matrices, we will omit superscripts {k, v} and layer l for notational clarity. We formulate the composition objective as the following constrained least squares problem: Wˆ = </a:t>
            </a:r>
            <a:r>
              <a:rPr lang="en-US" altLang="ko-KR" dirty="0" err="1"/>
              <a:t>arg</a:t>
            </a:r>
            <a:r>
              <a:rPr lang="en-US" altLang="ko-KR" dirty="0"/>
              <a:t> min W ||W C&gt; reg−W0C &gt; reg||F </a:t>
            </a:r>
            <a:r>
              <a:rPr lang="en-US" altLang="ko-KR" dirty="0" err="1"/>
              <a:t>s.t.</a:t>
            </a:r>
            <a:r>
              <a:rPr lang="en-US" altLang="ko-KR" dirty="0"/>
              <a:t> W C&gt; = V, where C = [c1 · · · </a:t>
            </a:r>
            <a:r>
              <a:rPr lang="en-US" altLang="ko-KR" dirty="0" err="1"/>
              <a:t>cN</a:t>
            </a:r>
            <a:r>
              <a:rPr lang="en-US" altLang="ko-KR" dirty="0"/>
              <a:t> ] &gt; and V = [W1c &gt; 1 · · · WN c &gt; N ] &gt;. (4) Here, C ∈ R </a:t>
            </a:r>
            <a:r>
              <a:rPr lang="en-US" altLang="ko-KR" dirty="0" err="1"/>
              <a:t>s×d</a:t>
            </a:r>
            <a:r>
              <a:rPr lang="en-US" altLang="ko-KR" dirty="0"/>
              <a:t> is the text features of dimension d. These are compiled of s target words across all N concepts, with all captions for each concept flattened out and concatenated. Similarly, </a:t>
            </a:r>
            <a:r>
              <a:rPr lang="en-US" altLang="ko-KR" dirty="0" err="1"/>
              <a:t>Creg</a:t>
            </a:r>
            <a:r>
              <a:rPr lang="en-US" altLang="ko-KR" dirty="0"/>
              <a:t> ∈ R </a:t>
            </a:r>
            <a:r>
              <a:rPr lang="en-US" altLang="ko-KR" dirty="0" err="1"/>
              <a:t>sreg×d</a:t>
            </a:r>
            <a:r>
              <a:rPr lang="en-US" altLang="ko-KR" dirty="0"/>
              <a:t> consists of text features of ∼ 1000 randomly sampled captions for regularization. Intuitively, the above formulation aims to update the matrices in the original model, such that the words in target captions in C are mapped consistently to the values obtained from finetuned concept matrices. The above objective can be solved in closed form, assuming </a:t>
            </a:r>
            <a:r>
              <a:rPr lang="en-US" altLang="ko-KR" dirty="0" err="1"/>
              <a:t>Creg</a:t>
            </a:r>
            <a:r>
              <a:rPr lang="en-US" altLang="ko-KR" dirty="0"/>
              <a:t> is non-degenerate and the solution exists, by using the method of Lagrange multipliers [8]: Wˆ = W0 + v &gt;d, where d = C(C &gt; </a:t>
            </a:r>
            <a:r>
              <a:rPr lang="en-US" altLang="ko-KR" dirty="0" err="1"/>
              <a:t>regCreg</a:t>
            </a:r>
            <a:r>
              <a:rPr lang="en-US" altLang="ko-KR" dirty="0"/>
              <a:t>) −1 and v &gt; = (V − W0C &gt;)(</a:t>
            </a:r>
            <a:r>
              <a:rPr lang="en-US" altLang="ko-KR" dirty="0" err="1"/>
              <a:t>dC</a:t>
            </a:r>
            <a:r>
              <a:rPr lang="en-US" altLang="ko-KR" dirty="0"/>
              <a:t> &gt;) −1 . (5) We show full derivation in the Appendix A. Compared to joint training, our optimization-based method is faster (∼ 2 seconds) if each individual fine-tuned model exists. Our proposed methods lead to the coherent generation of two new concepts in a single scene, as shown in Section 4.2.</a:t>
            </a:r>
          </a:p>
        </p:txBody>
      </p:sp>
    </p:spTree>
    <p:extLst>
      <p:ext uri="{BB962C8B-B14F-4D97-AF65-F5344CB8AC3E}">
        <p14:creationId xmlns:p14="http://schemas.microsoft.com/office/powerpoint/2010/main" val="184057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endParaRPr lang="en-US" altLang="ko-KR" b="1" i="0" dirty="0">
              <a:solidFill>
                <a:srgbClr val="000000"/>
              </a:solidFill>
              <a:effectLst/>
              <a:latin typeface="Noto Sans KR"/>
            </a:endParaRPr>
          </a:p>
        </p:txBody>
      </p:sp>
    </p:spTree>
    <p:extLst>
      <p:ext uri="{BB962C8B-B14F-4D97-AF65-F5344CB8AC3E}">
        <p14:creationId xmlns:p14="http://schemas.microsoft.com/office/powerpoint/2010/main" val="2394515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000000"/>
                </a:solidFill>
                <a:latin typeface="Arial"/>
                <a:ea typeface="Arial"/>
                <a:cs typeface="Arial"/>
                <a:sym typeface="Arial"/>
              </a:rPr>
            </a:br>
            <a:endParaRPr sz="5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Malgun Gothic"/>
              <a:buNone/>
            </a:pPr>
            <a:endParaRP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144798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endParaRPr lang="en-US" altLang="ko-KR" b="1" i="0" dirty="0">
              <a:solidFill>
                <a:srgbClr val="000000"/>
              </a:solidFill>
              <a:effectLst/>
              <a:latin typeface="Noto Sans KR"/>
            </a:endParaRPr>
          </a:p>
        </p:txBody>
      </p:sp>
    </p:spTree>
    <p:extLst>
      <p:ext uri="{BB962C8B-B14F-4D97-AF65-F5344CB8AC3E}">
        <p14:creationId xmlns:p14="http://schemas.microsoft.com/office/powerpoint/2010/main" val="1317680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only backpropagate the loss on valid regions</a:t>
            </a:r>
          </a:p>
        </p:txBody>
      </p:sp>
    </p:spTree>
    <p:extLst>
      <p:ext uri="{BB962C8B-B14F-4D97-AF65-F5344CB8AC3E}">
        <p14:creationId xmlns:p14="http://schemas.microsoft.com/office/powerpoint/2010/main" val="2243776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evaluate on 20 text prompts and 50 samples per prompt for each dataset, resulting in a total of 1000 generated images</a:t>
            </a:r>
          </a:p>
        </p:txBody>
      </p:sp>
    </p:spTree>
    <p:extLst>
      <p:ext uri="{BB962C8B-B14F-4D97-AF65-F5344CB8AC3E}">
        <p14:creationId xmlns:p14="http://schemas.microsoft.com/office/powerpoint/2010/main" val="2006740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en-US" altLang="ko-KR" dirty="0" err="1"/>
              <a:t>Moongate</a:t>
            </a:r>
            <a:r>
              <a:rPr lang="en-US" altLang="ko-KR" dirty="0"/>
              <a:t> + Dog, (2) Cat + Chair, (3) Wooden Pot + Cat, (4) Wooden Pot + flower, and (5) Table + Chair. </a:t>
            </a:r>
          </a:p>
        </p:txBody>
      </p:sp>
    </p:spTree>
    <p:extLst>
      <p:ext uri="{BB962C8B-B14F-4D97-AF65-F5344CB8AC3E}">
        <p14:creationId xmlns:p14="http://schemas.microsoft.com/office/powerpoint/2010/main" val="3137164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643537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We perform the human preference study using Amazon Mechanical Turk. We do a paired test of our method with DreamBooth, Textual Inversion, and Ours (w/ fine-tune all). For text-alignment, we show the two generations from each method (ours vs. baseline) on the same prompt with the question – “Which image is more consistent with the text?”. In image-alignment, we show 2-4 training samples of the relevant concept along with the generated images (same as in text-alignment study) with the question – “Which image better represents the objects as shown in target images?”. We collect 800 responses for each questionnaire. As shown in Table 2, our method is preferred over baselines in both single-concept and multi-concept, even compared to Ours (w/ fine-tune all) method, which shows the importance of only updating cross-attention parameters.</a:t>
            </a:r>
          </a:p>
        </p:txBody>
      </p:sp>
    </p:spTree>
    <p:extLst>
      <p:ext uri="{BB962C8B-B14F-4D97-AF65-F5344CB8AC3E}">
        <p14:creationId xmlns:p14="http://schemas.microsoft.com/office/powerpoint/2010/main" val="225567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Generated images as regularization (Ours w/ Gen). As detailed in Section 3.1, we retrieve similar category real images and captions to use as regularization during fine-tuning. Another way of creating the regularization dataset is to generate images from the pretrained model [62]. We compare our method with this setup, i.e., for the target concept of a “category” generate images using the prompt, photo of a {category}, and show results in Table 3. Using generated images results in a similar performance on the target concept. However, this shows signs of overfitting, as measured by KID on a validation set of similar category real images.</a:t>
            </a:r>
          </a:p>
          <a:p>
            <a:endParaRPr lang="en-US" altLang="ko-KR" dirty="0"/>
          </a:p>
          <a:p>
            <a:r>
              <a:rPr lang="en-US" altLang="ko-KR" dirty="0"/>
              <a:t>Without regularization dataset (Ours w/o Reg). We show results when no regularization dataset is used. We train the model for half the number of iterations (the same number of target images seen during training). Table 3 shows that the model has slightly lower image-alignment and tends to forget existing concepts, as evident from high KID on the validation set.</a:t>
            </a:r>
            <a:br>
              <a:rPr lang="en-US" altLang="ko-KR" dirty="0"/>
            </a:br>
            <a:br>
              <a:rPr lang="en-US" altLang="ko-KR" dirty="0"/>
            </a:br>
            <a:r>
              <a:rPr lang="en-US" altLang="ko-KR" dirty="0"/>
              <a:t>Without data augmentation (Ours w/o Aug). As mentioned in Section 3.2, we augment by randomly resizing the target images during training and append size-related prompts (e.g., “very small”) to the text. Here, we show the effect of not using these augmentations. The model is trained for the same number of steps. Table 3 shows that no augmentation leads to lower visual similarity with target images.</a:t>
            </a:r>
          </a:p>
          <a:p>
            <a:endParaRPr lang="en-US" altLang="ko-KR" dirty="0"/>
          </a:p>
          <a:p>
            <a:r>
              <a:rPr lang="en-US" altLang="ko-KR" dirty="0"/>
              <a:t>Fine-tuning on a style. We show in Figure 9 that our method can also be used for fine-tuning with specific styles. We change the text prompt for target images to A painting in the style of V∗ art [20]. The regularization images are retrieved with captions having high similarity with “art”.</a:t>
            </a:r>
          </a:p>
          <a:p>
            <a:endParaRPr lang="en-US" altLang="ko-KR" dirty="0"/>
          </a:p>
          <a:p>
            <a:r>
              <a:rPr lang="en-US" altLang="ko-KR" dirty="0"/>
              <a:t>Image editing with fine-tuned models. Similar to the pretrained model, our fine-tuned models can be used by existing image-editing methods. We show an example of using the Prompt-to-prompt [25] method in Figure 10.</a:t>
            </a:r>
          </a:p>
        </p:txBody>
      </p:sp>
    </p:spTree>
    <p:extLst>
      <p:ext uri="{BB962C8B-B14F-4D97-AF65-F5344CB8AC3E}">
        <p14:creationId xmlns:p14="http://schemas.microsoft.com/office/powerpoint/2010/main" val="3180265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73554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1100178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9790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br>
              <a:rPr lang="en-US" sz="1200" b="0" i="0" u="none" strike="noStrike" cap="none" dirty="0">
                <a:solidFill>
                  <a:srgbClr val="000000"/>
                </a:solidFill>
                <a:latin typeface="Arial"/>
                <a:ea typeface="Arial"/>
                <a:cs typeface="Arial"/>
                <a:sym typeface="Arial"/>
              </a:rPr>
            </a:br>
            <a:endParaRPr sz="5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Malgun Gothic"/>
              <a:buNone/>
            </a:pPr>
            <a:endParaRPr sz="1800" b="0" i="0" u="none" strike="noStrike" cap="none" dirty="0">
              <a:solidFill>
                <a:schemeClr val="dk1"/>
              </a:solidFill>
              <a:latin typeface="Arial"/>
              <a:ea typeface="Arial"/>
              <a:cs typeface="Arial"/>
              <a:sym typeface="Arial"/>
            </a:endParaRPr>
          </a:p>
        </p:txBody>
      </p:sp>
      <p:sp>
        <p:nvSpPr>
          <p:cNvPr id="140" name="Google Shape;14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637604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3285073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820819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444195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8771942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2413572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Tree>
    <p:extLst>
      <p:ext uri="{BB962C8B-B14F-4D97-AF65-F5344CB8AC3E}">
        <p14:creationId xmlns:p14="http://schemas.microsoft.com/office/powerpoint/2010/main" val="79413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Over-parameterized model</a:t>
            </a:r>
            <a:r>
              <a:rPr lang="ko-KR" altLang="en-US" dirty="0"/>
              <a:t>이 실제로는 낮은 </a:t>
            </a:r>
            <a:r>
              <a:rPr lang="en-US" altLang="ko-KR" dirty="0"/>
              <a:t>low intrinsic dimension</a:t>
            </a:r>
            <a:r>
              <a:rPr lang="ko-KR" altLang="en-US" dirty="0"/>
              <a:t>에 존재한다는 이전 논문들이 있었다</a:t>
            </a:r>
            <a:r>
              <a:rPr lang="en-US" altLang="ko-KR" dirty="0"/>
              <a:t>.</a:t>
            </a:r>
          </a:p>
          <a:p>
            <a:endParaRPr lang="en-US" altLang="ko-KR" dirty="0"/>
          </a:p>
          <a:p>
            <a:r>
              <a:rPr lang="ko-KR" altLang="en-US" dirty="0"/>
              <a:t>따라서</a:t>
            </a:r>
            <a:r>
              <a:rPr lang="en-US" altLang="ko-KR" dirty="0"/>
              <a:t>, </a:t>
            </a:r>
            <a:r>
              <a:rPr lang="en-US" altLang="ko-KR" dirty="0" err="1"/>
              <a:t>LoRA</a:t>
            </a:r>
            <a:r>
              <a:rPr lang="ko-KR" altLang="en-US" dirty="0"/>
              <a:t>는 </a:t>
            </a:r>
            <a:r>
              <a:rPr lang="en-US" altLang="ko-KR" dirty="0"/>
              <a:t>Adaptation</a:t>
            </a:r>
            <a:r>
              <a:rPr lang="ko-KR" altLang="en-US" dirty="0"/>
              <a:t>중 </a:t>
            </a:r>
            <a:r>
              <a:rPr lang="en-US" altLang="ko-KR" dirty="0"/>
              <a:t>dense layer</a:t>
            </a:r>
            <a:r>
              <a:rPr lang="ko-KR" altLang="en-US" dirty="0"/>
              <a:t>의 변화에 대한 </a:t>
            </a:r>
            <a:r>
              <a:rPr lang="en-US" altLang="ko-KR" dirty="0"/>
              <a:t>rank decomposition matrices</a:t>
            </a:r>
            <a:r>
              <a:rPr lang="ko-KR" altLang="en-US" dirty="0"/>
              <a:t>를 최적화 한다</a:t>
            </a:r>
            <a:r>
              <a:rPr lang="en-US" altLang="ko-KR" dirty="0"/>
              <a:t>.</a:t>
            </a:r>
          </a:p>
          <a:p>
            <a:endParaRPr lang="en-US" altLang="ko-KR" dirty="0"/>
          </a:p>
          <a:p>
            <a:r>
              <a:rPr lang="ko-KR" altLang="en-US" dirty="0"/>
              <a:t>이를 통해 신경망의 일부 </a:t>
            </a:r>
            <a:r>
              <a:rPr lang="en-US" altLang="ko-KR" dirty="0"/>
              <a:t>dense layer</a:t>
            </a:r>
            <a:r>
              <a:rPr lang="ko-KR" altLang="en-US" dirty="0"/>
              <a:t>를 간접적으로 훈련시키는 것이 가능</a:t>
            </a:r>
            <a:r>
              <a:rPr lang="en-US" altLang="ko-KR" dirty="0"/>
              <a:t>.</a:t>
            </a:r>
          </a:p>
        </p:txBody>
      </p:sp>
    </p:spTree>
    <p:extLst>
      <p:ext uri="{BB962C8B-B14F-4D97-AF65-F5344CB8AC3E}">
        <p14:creationId xmlns:p14="http://schemas.microsoft.com/office/powerpoint/2010/main" val="2018378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TOWARDS A UNIFIED VIEW OF PARAMETER-EFFICIENT TRANSFER LEARNING</a:t>
            </a:r>
          </a:p>
        </p:txBody>
      </p:sp>
    </p:spTree>
    <p:extLst>
      <p:ext uri="{BB962C8B-B14F-4D97-AF65-F5344CB8AC3E}">
        <p14:creationId xmlns:p14="http://schemas.microsoft.com/office/powerpoint/2010/main" val="773983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TOWARDS A UNIFIED VIEW OF PARAMETER-EFFICIENT TRANSFER LEARNING</a:t>
            </a:r>
          </a:p>
        </p:txBody>
      </p:sp>
    </p:spTree>
    <p:extLst>
      <p:ext uri="{BB962C8B-B14F-4D97-AF65-F5344CB8AC3E}">
        <p14:creationId xmlns:p14="http://schemas.microsoft.com/office/powerpoint/2010/main" val="57860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Intrinsic</a:t>
            </a:r>
            <a:r>
              <a:rPr lang="ko-KR" altLang="en-US" sz="1200" dirty="0"/>
              <a:t> </a:t>
            </a:r>
            <a:r>
              <a:rPr lang="en-US" altLang="ko-KR" sz="1200" dirty="0"/>
              <a:t>Dimensionality</a:t>
            </a:r>
            <a:r>
              <a:rPr lang="ko-KR" altLang="en-US" sz="1200" dirty="0"/>
              <a:t> </a:t>
            </a:r>
            <a:r>
              <a:rPr lang="en-US" altLang="ko-KR" sz="1200" dirty="0"/>
              <a:t>Explains</a:t>
            </a:r>
            <a:r>
              <a:rPr lang="ko-KR" altLang="en-US" sz="1200" dirty="0"/>
              <a:t> </a:t>
            </a:r>
            <a:r>
              <a:rPr lang="en-US" altLang="ko-KR" sz="1200" dirty="0"/>
              <a:t>the</a:t>
            </a:r>
            <a:r>
              <a:rPr lang="ko-KR" altLang="en-US" sz="1200" dirty="0"/>
              <a:t> </a:t>
            </a:r>
            <a:r>
              <a:rPr lang="en-US" altLang="ko-KR" sz="1200" dirty="0"/>
              <a:t>Effectiveness of Language Model Fine-Tuning </a:t>
            </a:r>
            <a:r>
              <a:rPr lang="ko-KR" altLang="en-US" sz="1200" dirty="0"/>
              <a:t>에서 </a:t>
            </a:r>
            <a:r>
              <a:rPr lang="en-US" altLang="ko-KR" sz="1200" dirty="0"/>
              <a:t>Over-parameterized model</a:t>
            </a:r>
            <a:r>
              <a:rPr lang="ko-KR" altLang="en-US" sz="1200" dirty="0"/>
              <a:t>이 </a:t>
            </a:r>
            <a:r>
              <a:rPr lang="en-US" altLang="ko-KR" sz="1200" dirty="0"/>
              <a:t>intrinsic rank</a:t>
            </a:r>
            <a:r>
              <a:rPr lang="ko-KR" altLang="en-US" sz="1200" dirty="0"/>
              <a:t>가 낮다 라고 주장했다</a:t>
            </a:r>
            <a:r>
              <a:rPr lang="en-US" altLang="ko-KR" sz="1200" dirty="0"/>
              <a:t>. </a:t>
            </a:r>
            <a:r>
              <a:rPr lang="ko-KR" altLang="en-US" sz="1200" dirty="0"/>
              <a:t>때문에</a:t>
            </a:r>
            <a:r>
              <a:rPr lang="en-US" altLang="ko-KR" sz="1200" dirty="0"/>
              <a:t>, W</a:t>
            </a:r>
            <a:r>
              <a:rPr lang="ko-KR" altLang="en-US" sz="1200" dirty="0"/>
              <a:t>의 변화량 또한 </a:t>
            </a:r>
            <a:r>
              <a:rPr lang="en-US" altLang="ko-KR" sz="1200" dirty="0"/>
              <a:t>intrinsic rank</a:t>
            </a:r>
            <a:r>
              <a:rPr lang="ko-KR" altLang="en-US" sz="1200" dirty="0"/>
              <a:t>가 낮다 로 생각</a:t>
            </a:r>
            <a:r>
              <a:rPr lang="en-US" altLang="ko-KR" sz="1200" dirty="0"/>
              <a:t>.</a:t>
            </a:r>
          </a:p>
        </p:txBody>
      </p:sp>
    </p:spTree>
    <p:extLst>
      <p:ext uri="{BB962C8B-B14F-4D97-AF65-F5344CB8AC3E}">
        <p14:creationId xmlns:p14="http://schemas.microsoft.com/office/powerpoint/2010/main" val="1606906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TOWARDS A UNIFIED VIEW OF PARAMETER-EFFICIENT TRANSFER LEARNING</a:t>
            </a:r>
          </a:p>
        </p:txBody>
      </p:sp>
    </p:spTree>
    <p:extLst>
      <p:ext uri="{BB962C8B-B14F-4D97-AF65-F5344CB8AC3E}">
        <p14:creationId xmlns:p14="http://schemas.microsoft.com/office/powerpoint/2010/main" val="651007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04476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164572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256583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맑은 고딕" panose="020B0503020000020004" pitchFamily="50" charset="-127"/>
                <a:ea typeface="맑은 고딕" panose="020B0503020000020004" pitchFamily="50" charset="-127"/>
              </a:defRPr>
            </a:lvl1pPr>
          </a:lstStyle>
          <a:p>
            <a:r>
              <a:rPr lang="ko-KR" altLang="en-US"/>
              <a:t>마스터 제목 스타일 편집</a:t>
            </a:r>
          </a:p>
        </p:txBody>
      </p:sp>
      <p:sp>
        <p:nvSpPr>
          <p:cNvPr id="4" name="날짜 개체 틀 3"/>
          <p:cNvSpPr>
            <a:spLocks noGrp="1"/>
          </p:cNvSpPr>
          <p:nvPr>
            <p:ph type="dt" sz="half" idx="10"/>
          </p:nvPr>
        </p:nvSpPr>
        <p:spPr/>
        <p:txBody>
          <a:bodyPr/>
          <a:lstStyle>
            <a:lvl1pPr>
              <a:defRPr>
                <a:latin typeface="맑은 고딕" panose="020B0503020000020004" pitchFamily="50" charset="-127"/>
                <a:ea typeface="맑은 고딕" panose="020B0503020000020004" pitchFamily="50" charset="-127"/>
              </a:defRPr>
            </a:lvl1pPr>
          </a:lstStyle>
          <a:p>
            <a:fld id="{A21C73A7-E851-4C2B-A5D5-F2D5DD598537}" type="datetime1">
              <a:rPr lang="ko-KR" altLang="en-US" smtClean="0"/>
              <a:pPr/>
              <a:t>2023-04-10</a:t>
            </a:fld>
            <a:endParaRPr lang="ko-KR" altLang="en-US" dirty="0"/>
          </a:p>
        </p:txBody>
      </p:sp>
      <p:sp>
        <p:nvSpPr>
          <p:cNvPr id="5" name="바닥글 개체 틀 4"/>
          <p:cNvSpPr>
            <a:spLocks noGrp="1"/>
          </p:cNvSpPr>
          <p:nvPr>
            <p:ph type="ftr" sz="quarter" idx="11"/>
          </p:nvPr>
        </p:nvSpPr>
        <p:spPr/>
        <p:txBody>
          <a:bodyPr/>
          <a:lstStyle>
            <a:lvl1pPr>
              <a:defRPr>
                <a:latin typeface="맑은 고딕" panose="020B0503020000020004" pitchFamily="50" charset="-127"/>
                <a:ea typeface="맑은 고딕" panose="020B0503020000020004" pitchFamily="50" charset="-127"/>
              </a:defRPr>
            </a:lvl1pPr>
          </a:lstStyle>
          <a:p>
            <a:endParaRPr lang="ko-KR" altLang="en-US"/>
          </a:p>
        </p:txBody>
      </p:sp>
      <p:sp>
        <p:nvSpPr>
          <p:cNvPr id="6" name="슬라이드 번호 개체 틀 5"/>
          <p:cNvSpPr>
            <a:spLocks noGrp="1"/>
          </p:cNvSpPr>
          <p:nvPr>
            <p:ph type="sldNum" sz="quarter" idx="12"/>
          </p:nvPr>
        </p:nvSpPr>
        <p:spPr>
          <a:xfrm>
            <a:off x="9376719" y="6356350"/>
            <a:ext cx="2743200" cy="365125"/>
          </a:xfrm>
        </p:spPr>
        <p:txBody>
          <a:bodyPr/>
          <a:lstStyle>
            <a:lvl1pPr>
              <a:defRPr>
                <a:latin typeface="맑은 고딕" panose="020B0503020000020004" pitchFamily="50" charset="-127"/>
                <a:ea typeface="맑은 고딕" panose="020B0503020000020004" pitchFamily="50" charset="-127"/>
              </a:defRPr>
            </a:lvl1pPr>
          </a:lstStyle>
          <a:p>
            <a:fld id="{B1E9CC31-2EA2-46CA-8391-80B819DB789C}" type="slidenum">
              <a:rPr lang="ko-KR" altLang="en-US" smtClean="0"/>
              <a:pPr/>
              <a:t>‹#›</a:t>
            </a:fld>
            <a:endParaRPr lang="ko-KR" altLang="en-US" dirty="0"/>
          </a:p>
        </p:txBody>
      </p:sp>
    </p:spTree>
    <p:extLst>
      <p:ext uri="{BB962C8B-B14F-4D97-AF65-F5344CB8AC3E}">
        <p14:creationId xmlns:p14="http://schemas.microsoft.com/office/powerpoint/2010/main" val="2424009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사용자 지정 레이아웃">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1229A8A3-B67B-495D-9F59-2CE5C74214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959550" y="6487866"/>
            <a:ext cx="1483817" cy="315266"/>
          </a:xfrm>
          <a:prstGeom prst="rect">
            <a:avLst/>
          </a:prstGeom>
        </p:spPr>
      </p:pic>
      <p:pic>
        <p:nvPicPr>
          <p:cNvPr id="8" name="그림 7">
            <a:extLst>
              <a:ext uri="{FF2B5EF4-FFF2-40B4-BE49-F238E27FC236}">
                <a16:creationId xmlns:a16="http://schemas.microsoft.com/office/drawing/2014/main" id="{15F5E52C-67F0-4F4F-9851-B58FB8358422}"/>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503254" y="6487866"/>
            <a:ext cx="1529649" cy="300284"/>
          </a:xfrm>
          <a:prstGeom prst="rect">
            <a:avLst/>
          </a:prstGeom>
        </p:spPr>
      </p:pic>
      <p:cxnSp>
        <p:nvCxnSpPr>
          <p:cNvPr id="9" name="직선 연결선 8">
            <a:extLst>
              <a:ext uri="{FF2B5EF4-FFF2-40B4-BE49-F238E27FC236}">
                <a16:creationId xmlns:a16="http://schemas.microsoft.com/office/drawing/2014/main" id="{F4D5D0C2-A726-4FF3-82F4-D3D201F9E342}"/>
              </a:ext>
            </a:extLst>
          </p:cNvPr>
          <p:cNvCxnSpPr/>
          <p:nvPr userDrawn="1"/>
        </p:nvCxnSpPr>
        <p:spPr>
          <a:xfrm>
            <a:off x="152402" y="6437719"/>
            <a:ext cx="118871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4894D6-991C-41A9-9D90-93D01CE43F5A}"/>
              </a:ext>
            </a:extLst>
          </p:cNvPr>
          <p:cNvSpPr txBox="1"/>
          <p:nvPr userDrawn="1"/>
        </p:nvSpPr>
        <p:spPr>
          <a:xfrm>
            <a:off x="7939527" y="1515196"/>
            <a:ext cx="4213683" cy="535531"/>
          </a:xfrm>
          <a:prstGeom prst="rect">
            <a:avLst/>
          </a:prstGeom>
          <a:noFill/>
        </p:spPr>
        <p:txBody>
          <a:bodyPr wrap="square" rtlCol="0">
            <a:spAutoFit/>
          </a:bodyPr>
          <a:lstStyle/>
          <a:p>
            <a:pPr latinLnBrk="1">
              <a:lnSpc>
                <a:spcPct val="90000"/>
              </a:lnSpc>
              <a:defRPr/>
            </a:pPr>
            <a:r>
              <a:rPr lang="en-US" altLang="ko-KR" sz="1600" b="1" dirty="0">
                <a:solidFill>
                  <a:srgbClr val="FF0000"/>
                </a:solidFill>
                <a:latin typeface="+mn-ea"/>
                <a:ea typeface="맑은 고딕" panose="020B0503020000020004" pitchFamily="50" charset="-127"/>
                <a:cs typeface="Biome Light" panose="020B0502040204020203" pitchFamily="34" charset="0"/>
              </a:rPr>
              <a:t>M</a:t>
            </a:r>
            <a:r>
              <a:rPr lang="en-US" altLang="ko-KR" sz="1600" dirty="0">
                <a:latin typeface="+mn-ea"/>
                <a:ea typeface="맑은 고딕" panose="020B0503020000020004" pitchFamily="50" charset="-127"/>
                <a:cs typeface="Biome Light" panose="020B0502040204020203" pitchFamily="34" charset="0"/>
              </a:rPr>
              <a:t>edical</a:t>
            </a:r>
            <a:r>
              <a:rPr lang="ko-KR" altLang="en-US" sz="1600" dirty="0">
                <a:latin typeface="+mn-ea"/>
                <a:ea typeface="맑은 고딕" panose="020B0503020000020004" pitchFamily="50" charset="-127"/>
                <a:cs typeface="Biome Light" panose="020B0502040204020203" pitchFamily="34" charset="0"/>
              </a:rPr>
              <a:t> </a:t>
            </a:r>
            <a:r>
              <a:rPr lang="en-US" altLang="ko-KR" sz="1600" b="1" dirty="0">
                <a:solidFill>
                  <a:srgbClr val="FF0000"/>
                </a:solidFill>
                <a:latin typeface="+mn-ea"/>
                <a:ea typeface="맑은 고딕" panose="020B0503020000020004" pitchFamily="50" charset="-127"/>
                <a:cs typeface="Biome Light" panose="020B0502040204020203" pitchFamily="34" charset="0"/>
              </a:rPr>
              <a:t>I</a:t>
            </a:r>
            <a:r>
              <a:rPr lang="en-US" altLang="ko-KR" sz="1600" dirty="0">
                <a:latin typeface="+mn-ea"/>
                <a:ea typeface="맑은 고딕" panose="020B0503020000020004" pitchFamily="50" charset="-127"/>
                <a:cs typeface="Biome Light" panose="020B0502040204020203" pitchFamily="34" charset="0"/>
              </a:rPr>
              <a:t>maging</a:t>
            </a:r>
            <a:r>
              <a:rPr lang="ko-KR" altLang="en-US" sz="1600" dirty="0">
                <a:latin typeface="+mn-ea"/>
                <a:ea typeface="맑은 고딕" panose="020B0503020000020004" pitchFamily="50" charset="-127"/>
                <a:cs typeface="Biome Light" panose="020B0502040204020203" pitchFamily="34" charset="0"/>
              </a:rPr>
              <a:t> </a:t>
            </a:r>
            <a:r>
              <a:rPr lang="en-US" altLang="ko-KR" sz="1600" dirty="0">
                <a:latin typeface="+mn-ea"/>
                <a:ea typeface="맑은 고딕" panose="020B0503020000020004" pitchFamily="50" charset="-127"/>
                <a:cs typeface="Biome Light" panose="020B0502040204020203" pitchFamily="34" charset="0"/>
              </a:rPr>
              <a:t>&amp; </a:t>
            </a:r>
            <a:r>
              <a:rPr lang="en-US" altLang="ko-KR" sz="1600" b="1" dirty="0">
                <a:solidFill>
                  <a:srgbClr val="FF0000"/>
                </a:solidFill>
                <a:latin typeface="+mn-ea"/>
                <a:ea typeface="맑은 고딕" panose="020B0503020000020004" pitchFamily="50" charset="-127"/>
                <a:cs typeface="Biome Light" panose="020B0502040204020203" pitchFamily="34" charset="0"/>
              </a:rPr>
              <a:t>I</a:t>
            </a:r>
            <a:r>
              <a:rPr lang="en-US" altLang="ko-KR" sz="1600" dirty="0">
                <a:latin typeface="+mn-ea"/>
                <a:ea typeface="맑은 고딕" panose="020B0503020000020004" pitchFamily="50" charset="-127"/>
                <a:cs typeface="Biome Light" panose="020B0502040204020203" pitchFamily="34" charset="0"/>
              </a:rPr>
              <a:t>ntelligent </a:t>
            </a:r>
            <a:r>
              <a:rPr lang="en-US" altLang="ko-KR" sz="1600" b="1" dirty="0">
                <a:solidFill>
                  <a:srgbClr val="FF0000"/>
                </a:solidFill>
                <a:latin typeface="+mn-ea"/>
                <a:ea typeface="맑은 고딕" panose="020B0503020000020004" pitchFamily="50" charset="-127"/>
                <a:cs typeface="Biome Light" panose="020B0502040204020203" pitchFamily="34" charset="0"/>
              </a:rPr>
              <a:t>R</a:t>
            </a:r>
            <a:r>
              <a:rPr lang="en-US" altLang="ko-KR" sz="1600" dirty="0">
                <a:latin typeface="+mn-ea"/>
                <a:ea typeface="맑은 고딕" panose="020B0503020000020004" pitchFamily="50" charset="-127"/>
                <a:cs typeface="Biome Light" panose="020B0502040204020203" pitchFamily="34" charset="0"/>
              </a:rPr>
              <a:t>eality </a:t>
            </a:r>
            <a:r>
              <a:rPr lang="en-US" altLang="ko-KR" sz="1600" b="1" dirty="0">
                <a:solidFill>
                  <a:srgbClr val="FF0000"/>
                </a:solidFill>
                <a:latin typeface="+mn-ea"/>
                <a:ea typeface="맑은 고딕" panose="020B0503020000020004" pitchFamily="50" charset="-127"/>
                <a:cs typeface="Biome Light" panose="020B0502040204020203" pitchFamily="34" charset="0"/>
              </a:rPr>
              <a:t>L</a:t>
            </a:r>
            <a:r>
              <a:rPr lang="en-US" altLang="ko-KR" sz="1600" dirty="0">
                <a:latin typeface="+mn-ea"/>
                <a:ea typeface="맑은 고딕" panose="020B0503020000020004" pitchFamily="50" charset="-127"/>
                <a:cs typeface="Biome Light" panose="020B0502040204020203" pitchFamily="34" charset="0"/>
              </a:rPr>
              <a:t>ab.</a:t>
            </a:r>
          </a:p>
          <a:p>
            <a:pPr latinLnBrk="1">
              <a:lnSpc>
                <a:spcPct val="90000"/>
              </a:lnSpc>
              <a:defRPr/>
            </a:pPr>
            <a:r>
              <a:rPr lang="en-US" altLang="ko-KR" sz="1600" dirty="0">
                <a:latin typeface="+mn-ea"/>
                <a:ea typeface="맑은 고딕" panose="020B0503020000020004" pitchFamily="50" charset="-127"/>
                <a:cs typeface="Biome Light" panose="020B0502040204020203" pitchFamily="34" charset="0"/>
              </a:rPr>
              <a:t>Convergence Medicine/Radiology</a:t>
            </a:r>
          </a:p>
        </p:txBody>
      </p:sp>
      <p:sp>
        <p:nvSpPr>
          <p:cNvPr id="11" name="TextBox 10">
            <a:extLst>
              <a:ext uri="{FF2B5EF4-FFF2-40B4-BE49-F238E27FC236}">
                <a16:creationId xmlns:a16="http://schemas.microsoft.com/office/drawing/2014/main" id="{85053170-012A-4B2B-B5C1-E1F0FBECE6FB}"/>
              </a:ext>
            </a:extLst>
          </p:cNvPr>
          <p:cNvSpPr txBox="1"/>
          <p:nvPr userDrawn="1"/>
        </p:nvSpPr>
        <p:spPr>
          <a:xfrm>
            <a:off x="5248653" y="6447444"/>
            <a:ext cx="1217321" cy="300082"/>
          </a:xfrm>
          <a:prstGeom prst="rect">
            <a:avLst/>
          </a:prstGeom>
          <a:noFill/>
        </p:spPr>
        <p:txBody>
          <a:bodyPr wrap="none" rtlCol="0">
            <a:spAutoFit/>
          </a:bodyPr>
          <a:lstStyle/>
          <a:p>
            <a:pPr latinLnBrk="1">
              <a:defRPr/>
            </a:pPr>
            <a:r>
              <a:rPr lang="en-US" altLang="ko-KR" sz="1350" b="0" dirty="0">
                <a:latin typeface="맑은 고딕" panose="020B0503020000020004" pitchFamily="50" charset="-127"/>
                <a:ea typeface="맑은 고딕" panose="020B0503020000020004" pitchFamily="50" charset="-127"/>
                <a:cs typeface="Biome Light" panose="020B0502040204020203" pitchFamily="34" charset="0"/>
              </a:rPr>
              <a:t>www.mi2rl.co</a:t>
            </a:r>
          </a:p>
        </p:txBody>
      </p:sp>
      <p:sp>
        <p:nvSpPr>
          <p:cNvPr id="16" name="제목 15"/>
          <p:cNvSpPr>
            <a:spLocks noGrp="1"/>
          </p:cNvSpPr>
          <p:nvPr>
            <p:ph type="title"/>
          </p:nvPr>
        </p:nvSpPr>
        <p:spPr>
          <a:xfrm>
            <a:off x="256059" y="711057"/>
            <a:ext cx="4959643" cy="515347"/>
          </a:xfrm>
          <a:prstGeom prst="rect">
            <a:avLst/>
          </a:prstGeom>
        </p:spPr>
        <p:txBody>
          <a:bodyPr>
            <a:normAutofit/>
          </a:bodyPr>
          <a:lstStyle>
            <a:lvl1pPr>
              <a:defRPr sz="3200" b="1">
                <a:latin typeface="맑은 고딕" panose="020B0503020000020004" pitchFamily="50" charset="-127"/>
                <a:ea typeface="맑은 고딕" panose="020B0503020000020004" pitchFamily="50" charset="-127"/>
              </a:defRPr>
            </a:lvl1pPr>
          </a:lstStyle>
          <a:p>
            <a:r>
              <a:rPr lang="ko-KR" altLang="en-US" dirty="0"/>
              <a:t>마스터 제목 스타일 편집</a:t>
            </a:r>
          </a:p>
        </p:txBody>
      </p:sp>
      <p:sp>
        <p:nvSpPr>
          <p:cNvPr id="27" name="TextBox 26"/>
          <p:cNvSpPr txBox="1"/>
          <p:nvPr userDrawn="1"/>
        </p:nvSpPr>
        <p:spPr>
          <a:xfrm>
            <a:off x="7997430" y="5302229"/>
            <a:ext cx="4194570" cy="923330"/>
          </a:xfrm>
          <a:prstGeom prst="rect">
            <a:avLst/>
          </a:prstGeom>
          <a:noFill/>
        </p:spPr>
        <p:txBody>
          <a:bodyPr wrap="square" rtlCol="0">
            <a:spAutoFit/>
          </a:bodyPr>
          <a:lstStyle/>
          <a:p>
            <a:r>
              <a:rPr lang="en-US" altLang="ko-KR" b="1" dirty="0">
                <a:latin typeface="맑은 고딕" panose="020B0503020000020004" pitchFamily="50" charset="-127"/>
                <a:ea typeface="맑은 고딕" panose="020B0503020000020004" pitchFamily="50" charset="-127"/>
              </a:rPr>
              <a:t>Presenter:</a:t>
            </a:r>
            <a:r>
              <a:rPr lang="ko-KR" altLang="en-US" b="1" dirty="0">
                <a:latin typeface="맑은 고딕" panose="020B0503020000020004" pitchFamily="50" charset="-127"/>
                <a:ea typeface="맑은 고딕" panose="020B0503020000020004" pitchFamily="50" charset="-127"/>
              </a:rPr>
              <a:t> </a:t>
            </a:r>
            <a:r>
              <a:rPr lang="en-US" altLang="ko-KR" b="1" dirty="0" err="1">
                <a:latin typeface="맑은 고딕" panose="020B0503020000020004" pitchFamily="50" charset="-127"/>
                <a:ea typeface="맑은 고딕" panose="020B0503020000020004" pitchFamily="50" charset="-127"/>
              </a:rPr>
              <a:t>Sunggu</a:t>
            </a:r>
            <a:r>
              <a:rPr lang="en-US" altLang="ko-KR" b="1" dirty="0">
                <a:latin typeface="맑은 고딕" panose="020B0503020000020004" pitchFamily="50" charset="-127"/>
                <a:ea typeface="맑은 고딕" panose="020B0503020000020004" pitchFamily="50" charset="-127"/>
              </a:rPr>
              <a:t> Kyung</a:t>
            </a:r>
          </a:p>
          <a:p>
            <a:endParaRPr lang="en-US" altLang="ko-KR" b="1" dirty="0">
              <a:latin typeface="맑은 고딕" panose="020B0503020000020004" pitchFamily="50" charset="-127"/>
              <a:ea typeface="맑은 고딕" panose="020B0503020000020004" pitchFamily="50" charset="-127"/>
            </a:endParaRPr>
          </a:p>
          <a:p>
            <a:r>
              <a:rPr lang="en-US" altLang="ko-KR" b="1" dirty="0">
                <a:latin typeface="맑은 고딕" panose="020B0503020000020004" pitchFamily="50" charset="-127"/>
                <a:ea typeface="맑은 고딕" panose="020B0503020000020004" pitchFamily="50" charset="-127"/>
              </a:rPr>
              <a:t>Email: babbu3682@gmail.com</a:t>
            </a:r>
            <a:endParaRPr lang="ko-KR" altLang="en-US" b="1" dirty="0">
              <a:latin typeface="맑은 고딕" panose="020B0503020000020004" pitchFamily="50" charset="-127"/>
              <a:ea typeface="맑은 고딕" panose="020B0503020000020004" pitchFamily="50" charset="-127"/>
            </a:endParaRPr>
          </a:p>
        </p:txBody>
      </p:sp>
      <p:sp>
        <p:nvSpPr>
          <p:cNvPr id="2" name="TextBox 1"/>
          <p:cNvSpPr txBox="1"/>
          <p:nvPr userDrawn="1"/>
        </p:nvSpPr>
        <p:spPr>
          <a:xfrm>
            <a:off x="94306" y="6447244"/>
            <a:ext cx="989373" cy="276999"/>
          </a:xfrm>
          <a:prstGeom prst="rect">
            <a:avLst/>
          </a:prstGeom>
          <a:noFill/>
        </p:spPr>
        <p:txBody>
          <a:bodyPr wrap="none" rtlCol="0">
            <a:spAutoFit/>
          </a:bodyPr>
          <a:lstStyle/>
          <a:p>
            <a:pPr algn="ctr"/>
            <a:fld id="{70B403D0-B0D9-42C3-9C9B-86107B300C9B}" type="datetime1">
              <a:rPr lang="ko-KR" altLang="en-US" sz="1200" b="0" smtClean="0">
                <a:latin typeface="맑은 고딕" panose="020B0503020000020004" pitchFamily="50" charset="-127"/>
                <a:ea typeface="맑은 고딕" panose="020B0503020000020004" pitchFamily="50" charset="-127"/>
              </a:rPr>
              <a:t>2023-04-10</a:t>
            </a:fld>
            <a:endParaRPr lang="ko-KR" altLang="en-US" sz="1200" b="0" dirty="0">
              <a:latin typeface="맑은 고딕" panose="020B0503020000020004" pitchFamily="50" charset="-127"/>
              <a:ea typeface="맑은 고딕" panose="020B0503020000020004" pitchFamily="50" charset="-127"/>
            </a:endParaRPr>
          </a:p>
        </p:txBody>
      </p:sp>
      <p:grpSp>
        <p:nvGrpSpPr>
          <p:cNvPr id="3" name="그룹 2">
            <a:extLst>
              <a:ext uri="{FF2B5EF4-FFF2-40B4-BE49-F238E27FC236}">
                <a16:creationId xmlns:a16="http://schemas.microsoft.com/office/drawing/2014/main" id="{953BB864-5655-D2AB-F3D6-22B4D28609AA}"/>
              </a:ext>
            </a:extLst>
          </p:cNvPr>
          <p:cNvGrpSpPr/>
          <p:nvPr userDrawn="1"/>
        </p:nvGrpSpPr>
        <p:grpSpPr>
          <a:xfrm>
            <a:off x="7873023" y="57152"/>
            <a:ext cx="4213683" cy="1530580"/>
            <a:chOff x="6096000" y="57151"/>
            <a:chExt cx="6096000" cy="1823161"/>
          </a:xfrm>
        </p:grpSpPr>
        <p:pic>
          <p:nvPicPr>
            <p:cNvPr id="12" name="그림 11">
              <a:extLst>
                <a:ext uri="{FF2B5EF4-FFF2-40B4-BE49-F238E27FC236}">
                  <a16:creationId xmlns:a16="http://schemas.microsoft.com/office/drawing/2014/main" id="{161F7838-2AA3-48D5-A207-2CE4AEE4CD5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57151"/>
              <a:ext cx="6096000" cy="1823161"/>
            </a:xfrm>
            <a:prstGeom prst="rect">
              <a:avLst/>
            </a:prstGeom>
          </p:spPr>
        </p:pic>
        <p:cxnSp>
          <p:nvCxnSpPr>
            <p:cNvPr id="4" name="직선 연결선 3"/>
            <p:cNvCxnSpPr/>
            <p:nvPr userDrawn="1"/>
          </p:nvCxnSpPr>
          <p:spPr>
            <a:xfrm>
              <a:off x="9019059" y="165014"/>
              <a:ext cx="775816" cy="3374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p:cNvCxnSpPr/>
            <p:nvPr userDrawn="1"/>
          </p:nvCxnSpPr>
          <p:spPr>
            <a:xfrm flipV="1">
              <a:off x="9020175" y="497682"/>
              <a:ext cx="762000" cy="4524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userDrawn="1"/>
          </p:nvCxnSpPr>
          <p:spPr>
            <a:xfrm flipV="1">
              <a:off x="9023351" y="947739"/>
              <a:ext cx="869949"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1008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2972330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3"/>
        <p:cNvGrpSpPr/>
        <p:nvPr/>
      </p:nvGrpSpPr>
      <p:grpSpPr>
        <a:xfrm>
          <a:off x="0" y="0"/>
          <a:ext cx="0" cy="0"/>
          <a:chOff x="0" y="0"/>
          <a:chExt cx="0" cy="0"/>
        </a:xfrm>
      </p:grpSpPr>
      <p:sp>
        <p:nvSpPr>
          <p:cNvPr id="14" name="Google Shape;14;p4"/>
          <p:cNvSpPr>
            <a:spLocks noGrp="1"/>
          </p:cNvSpPr>
          <p:nvPr>
            <p:ph type="pic" idx="2"/>
          </p:nvPr>
        </p:nvSpPr>
        <p:spPr>
          <a:xfrm>
            <a:off x="7250617" y="2835370"/>
            <a:ext cx="3619496" cy="3624498"/>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91388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93941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764734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208894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755889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338848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2908103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776720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2CDF9F86-7C02-48A7-8588-C1AA6A5329AC}" type="datetimeFigureOut">
              <a:rPr lang="ko-KR" altLang="en-US" smtClean="0"/>
              <a:t>2023-04-10</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147456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DF9F86-7C02-48A7-8588-C1AA6A5329AC}" type="datetimeFigureOut">
              <a:rPr lang="ko-KR" altLang="en-US" smtClean="0"/>
              <a:t>2023-04-10</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3F4019-FDBB-486F-AE5A-5BBA47094BE3}" type="slidenum">
              <a:rPr lang="ko-KR" altLang="en-US" smtClean="0"/>
              <a:t>‹#›</a:t>
            </a:fld>
            <a:endParaRPr lang="ko-KR" altLang="en-US"/>
          </a:p>
        </p:txBody>
      </p:sp>
    </p:spTree>
    <p:extLst>
      <p:ext uri="{BB962C8B-B14F-4D97-AF65-F5344CB8AC3E}">
        <p14:creationId xmlns:p14="http://schemas.microsoft.com/office/powerpoint/2010/main" val="4217065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0" r:id="rId13"/>
    <p:sldLayoutId id="2147483662" r:id="rId14"/>
    <p:sldLayoutId id="2147483663" r:id="rId15"/>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gif"/></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4603" y="2543348"/>
            <a:ext cx="8126918" cy="1265987"/>
          </a:xfrm>
        </p:spPr>
        <p:txBody>
          <a:bodyPr>
            <a:noAutofit/>
          </a:bodyPr>
          <a:lstStyle/>
          <a:p>
            <a:r>
              <a:rPr lang="en-US" altLang="ko-KR" sz="3600" i="0" dirty="0">
                <a:solidFill>
                  <a:srgbClr val="222222"/>
                </a:solidFill>
                <a:effectLst/>
                <a:latin typeface="Arial" panose="020B0604020202020204" pitchFamily="34" charset="0"/>
              </a:rPr>
              <a:t>Multi-Concept Customization of Text-to-Image Diffusion</a:t>
            </a:r>
            <a:endParaRPr lang="ko-KR" altLang="en-US" sz="1200" dirty="0">
              <a:latin typeface="Times" panose="02020603050405020304" pitchFamily="18" charset="0"/>
              <a:ea typeface="+mj-ea"/>
              <a:cs typeface="Times" panose="02020603050405020304" pitchFamily="18" charset="0"/>
            </a:endParaRPr>
          </a:p>
        </p:txBody>
      </p:sp>
      <p:pic>
        <p:nvPicPr>
          <p:cNvPr id="3" name="그림 2"/>
          <p:cNvPicPr>
            <a:picLocks noChangeAspect="1"/>
          </p:cNvPicPr>
          <p:nvPr/>
        </p:nvPicPr>
        <p:blipFill>
          <a:blip r:embed="rId3"/>
          <a:stretch>
            <a:fillRect/>
          </a:stretch>
        </p:blipFill>
        <p:spPr>
          <a:xfrm>
            <a:off x="339365" y="4344796"/>
            <a:ext cx="328386" cy="285553"/>
          </a:xfrm>
          <a:prstGeom prst="rect">
            <a:avLst/>
          </a:prstGeom>
        </p:spPr>
      </p:pic>
      <p:sp>
        <p:nvSpPr>
          <p:cNvPr id="5" name="직사각형 4">
            <a:extLst>
              <a:ext uri="{FF2B5EF4-FFF2-40B4-BE49-F238E27FC236}">
                <a16:creationId xmlns:a16="http://schemas.microsoft.com/office/drawing/2014/main" id="{3B0CCFEA-844C-4D26-A435-FEABBC8D1FB9}"/>
              </a:ext>
            </a:extLst>
          </p:cNvPr>
          <p:cNvSpPr/>
          <p:nvPr/>
        </p:nvSpPr>
        <p:spPr>
          <a:xfrm>
            <a:off x="647655" y="4314652"/>
            <a:ext cx="6470321" cy="369332"/>
          </a:xfrm>
          <a:prstGeom prst="rect">
            <a:avLst/>
          </a:prstGeom>
        </p:spPr>
        <p:txBody>
          <a:bodyPr wrap="square">
            <a:spAutoFit/>
          </a:bodyPr>
          <a:lstStyle/>
          <a:p>
            <a:r>
              <a:rPr lang="en-US" altLang="ko-KR" b="1" dirty="0">
                <a:latin typeface="Times" panose="02020603050405020304" pitchFamily="18" charset="0"/>
                <a:cs typeface="Times" panose="02020603050405020304" pitchFamily="18" charset="0"/>
              </a:rPr>
              <a:t>G</a:t>
            </a:r>
            <a:r>
              <a:rPr lang="en-US" altLang="ko-KR" b="1" dirty="0">
                <a:solidFill>
                  <a:srgbClr val="000000"/>
                </a:solidFill>
                <a:latin typeface="Times" panose="02020603050405020304" pitchFamily="18" charset="0"/>
                <a:cs typeface="Times" panose="02020603050405020304" pitchFamily="18" charset="0"/>
              </a:rPr>
              <a:t>it: https://github.com/adobe-research/custom-diffusion</a:t>
            </a:r>
          </a:p>
        </p:txBody>
      </p:sp>
    </p:spTree>
    <p:extLst>
      <p:ext uri="{BB962C8B-B14F-4D97-AF65-F5344CB8AC3E}">
        <p14:creationId xmlns:p14="http://schemas.microsoft.com/office/powerpoint/2010/main" val="2151370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0" y="1045144"/>
            <a:ext cx="12192000" cy="1387640"/>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Background</a:t>
            </a:r>
          </a:p>
          <a:p>
            <a:pPr marL="0" marR="0" lvl="0" indent="0" algn="ctr" rtl="0">
              <a:lnSpc>
                <a:spcPct val="111000"/>
              </a:lnSpc>
              <a:spcBef>
                <a:spcPts val="0"/>
              </a:spcBef>
              <a:spcAft>
                <a:spcPts val="0"/>
              </a:spcAft>
              <a:buNone/>
            </a:pPr>
            <a:r>
              <a:rPr lang="en-US" altLang="ko-KR" sz="3600" dirty="0">
                <a:solidFill>
                  <a:srgbClr val="4D5156"/>
                </a:solidFill>
                <a:latin typeface="arial" panose="020B0604020202020204" pitchFamily="34" charset="0"/>
                <a:ea typeface="+mj-ea"/>
                <a:cs typeface="Lato Light"/>
                <a:sym typeface="Lato Light"/>
              </a:rPr>
              <a:t>[2022]Textual Inversion</a:t>
            </a:r>
            <a:endParaRPr lang="en-US" altLang="ko-KR" sz="3600" b="1" dirty="0">
              <a:solidFill>
                <a:srgbClr val="502800"/>
              </a:solidFill>
              <a:latin typeface="+mj-ea"/>
              <a:ea typeface="+mj-ea"/>
              <a:cs typeface="Lato Light"/>
              <a:sym typeface="Lato Light"/>
            </a:endParaRPr>
          </a:p>
        </p:txBody>
      </p:sp>
      <p:pic>
        <p:nvPicPr>
          <p:cNvPr id="3" name="그림 2">
            <a:extLst>
              <a:ext uri="{FF2B5EF4-FFF2-40B4-BE49-F238E27FC236}">
                <a16:creationId xmlns:a16="http://schemas.microsoft.com/office/drawing/2014/main" id="{32D2D76E-4587-8CBD-5BE2-B760C3622D9B}"/>
              </a:ext>
            </a:extLst>
          </p:cNvPr>
          <p:cNvPicPr>
            <a:picLocks noChangeAspect="1"/>
          </p:cNvPicPr>
          <p:nvPr/>
        </p:nvPicPr>
        <p:blipFill>
          <a:blip r:embed="rId3"/>
          <a:stretch>
            <a:fillRect/>
          </a:stretch>
        </p:blipFill>
        <p:spPr>
          <a:xfrm>
            <a:off x="2637942" y="2897644"/>
            <a:ext cx="6916115" cy="2819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821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[2022]Textual Inversion</a:t>
            </a:r>
          </a:p>
        </p:txBody>
      </p:sp>
      <p:pic>
        <p:nvPicPr>
          <p:cNvPr id="5" name="그림 4">
            <a:extLst>
              <a:ext uri="{FF2B5EF4-FFF2-40B4-BE49-F238E27FC236}">
                <a16:creationId xmlns:a16="http://schemas.microsoft.com/office/drawing/2014/main" id="{878D91A0-5FB5-378C-E638-4450EECFB59E}"/>
              </a:ext>
            </a:extLst>
          </p:cNvPr>
          <p:cNvPicPr>
            <a:picLocks noChangeAspect="1"/>
          </p:cNvPicPr>
          <p:nvPr/>
        </p:nvPicPr>
        <p:blipFill>
          <a:blip r:embed="rId3"/>
          <a:stretch>
            <a:fillRect/>
          </a:stretch>
        </p:blipFill>
        <p:spPr>
          <a:xfrm>
            <a:off x="2024920" y="1575218"/>
            <a:ext cx="8142160" cy="4479824"/>
          </a:xfrm>
          <a:prstGeom prst="rect">
            <a:avLst/>
          </a:prstGeom>
        </p:spPr>
      </p:pic>
    </p:spTree>
    <p:extLst>
      <p:ext uri="{BB962C8B-B14F-4D97-AF65-F5344CB8AC3E}">
        <p14:creationId xmlns:p14="http://schemas.microsoft.com/office/powerpoint/2010/main" val="54900893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[2022]Textual Inversion</a:t>
            </a:r>
          </a:p>
        </p:txBody>
      </p:sp>
      <p:pic>
        <p:nvPicPr>
          <p:cNvPr id="3" name="그림 2">
            <a:extLst>
              <a:ext uri="{FF2B5EF4-FFF2-40B4-BE49-F238E27FC236}">
                <a16:creationId xmlns:a16="http://schemas.microsoft.com/office/drawing/2014/main" id="{67B40A82-242E-7EB2-C447-36E4A8AD9487}"/>
              </a:ext>
            </a:extLst>
          </p:cNvPr>
          <p:cNvPicPr>
            <a:picLocks noChangeAspect="1"/>
          </p:cNvPicPr>
          <p:nvPr/>
        </p:nvPicPr>
        <p:blipFill>
          <a:blip r:embed="rId3"/>
          <a:stretch>
            <a:fillRect/>
          </a:stretch>
        </p:blipFill>
        <p:spPr>
          <a:xfrm>
            <a:off x="2581836" y="1457832"/>
            <a:ext cx="7028328" cy="4714596"/>
          </a:xfrm>
          <a:prstGeom prst="rect">
            <a:avLst/>
          </a:prstGeom>
        </p:spPr>
      </p:pic>
    </p:spTree>
    <p:extLst>
      <p:ext uri="{BB962C8B-B14F-4D97-AF65-F5344CB8AC3E}">
        <p14:creationId xmlns:p14="http://schemas.microsoft.com/office/powerpoint/2010/main" val="394920294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0" y="1332015"/>
            <a:ext cx="12192000" cy="1387640"/>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Background</a:t>
            </a:r>
          </a:p>
          <a:p>
            <a:pPr marL="0" marR="0" lvl="0" indent="0" algn="ctr" rtl="0">
              <a:lnSpc>
                <a:spcPct val="111000"/>
              </a:lnSpc>
              <a:spcBef>
                <a:spcPts val="0"/>
              </a:spcBef>
              <a:spcAft>
                <a:spcPts val="0"/>
              </a:spcAft>
              <a:buNone/>
            </a:pPr>
            <a:r>
              <a:rPr lang="en-US" altLang="ko-KR" sz="3600" dirty="0">
                <a:solidFill>
                  <a:srgbClr val="4D5156"/>
                </a:solidFill>
                <a:latin typeface="arial" panose="020B0604020202020204" pitchFamily="34" charset="0"/>
                <a:ea typeface="+mj-ea"/>
                <a:cs typeface="Lato Light"/>
                <a:sym typeface="Lato Light"/>
              </a:rPr>
              <a:t>[2022]DreamBooth</a:t>
            </a:r>
            <a:endParaRPr lang="en-US" altLang="ko-KR" sz="3600" b="1" dirty="0">
              <a:solidFill>
                <a:srgbClr val="502800"/>
              </a:solidFill>
              <a:latin typeface="+mj-ea"/>
              <a:ea typeface="+mj-ea"/>
              <a:cs typeface="Lato Light"/>
              <a:sym typeface="Lato Light"/>
            </a:endParaRPr>
          </a:p>
        </p:txBody>
      </p:sp>
      <p:pic>
        <p:nvPicPr>
          <p:cNvPr id="3" name="그림 2">
            <a:extLst>
              <a:ext uri="{FF2B5EF4-FFF2-40B4-BE49-F238E27FC236}">
                <a16:creationId xmlns:a16="http://schemas.microsoft.com/office/drawing/2014/main" id="{FBA8DB48-C983-D1D6-BA4E-8763AC8F83F9}"/>
              </a:ext>
            </a:extLst>
          </p:cNvPr>
          <p:cNvPicPr>
            <a:picLocks noChangeAspect="1"/>
          </p:cNvPicPr>
          <p:nvPr/>
        </p:nvPicPr>
        <p:blipFill>
          <a:blip r:embed="rId3"/>
          <a:stretch>
            <a:fillRect/>
          </a:stretch>
        </p:blipFill>
        <p:spPr>
          <a:xfrm>
            <a:off x="2425959" y="3539584"/>
            <a:ext cx="7340082" cy="1948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그림 3" descr="사람, 실내, 벽, 소년이(가) 표시된 사진&#10;&#10;자동 생성된 설명">
            <a:extLst>
              <a:ext uri="{FF2B5EF4-FFF2-40B4-BE49-F238E27FC236}">
                <a16:creationId xmlns:a16="http://schemas.microsoft.com/office/drawing/2014/main" id="{B85026C8-0919-8BC9-0FB2-263569C25B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7416" y="106403"/>
            <a:ext cx="1188646" cy="1188646"/>
          </a:xfrm>
          <a:prstGeom prst="rect">
            <a:avLst/>
          </a:prstGeom>
        </p:spPr>
      </p:pic>
      <p:pic>
        <p:nvPicPr>
          <p:cNvPr id="5" name="그림 4" descr="나무, 야외, 사람, 의류이(가) 표시된 사진&#10;&#10;자동 생성된 설명">
            <a:extLst>
              <a:ext uri="{FF2B5EF4-FFF2-40B4-BE49-F238E27FC236}">
                <a16:creationId xmlns:a16="http://schemas.microsoft.com/office/drawing/2014/main" id="{77DE33E4-15F5-C95A-3E72-A33189D9F7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26062" y="106403"/>
            <a:ext cx="1188646" cy="1188646"/>
          </a:xfrm>
          <a:prstGeom prst="rect">
            <a:avLst/>
          </a:prstGeom>
        </p:spPr>
      </p:pic>
      <p:pic>
        <p:nvPicPr>
          <p:cNvPr id="6" name="그림 5" descr="사람, 실내, 테니스, 운동 경기이(가) 표시된 사진&#10;&#10;자동 생성된 설명">
            <a:extLst>
              <a:ext uri="{FF2B5EF4-FFF2-40B4-BE49-F238E27FC236}">
                <a16:creationId xmlns:a16="http://schemas.microsoft.com/office/drawing/2014/main" id="{08A7022A-8B70-C22C-7268-FACC2F681B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4708" y="106403"/>
            <a:ext cx="1188646" cy="1188646"/>
          </a:xfrm>
          <a:prstGeom prst="rect">
            <a:avLst/>
          </a:prstGeom>
        </p:spPr>
      </p:pic>
      <p:pic>
        <p:nvPicPr>
          <p:cNvPr id="7" name="그림 6" descr="사람, 실내, 수영복, 팬티이(가) 표시된 사진&#10;&#10;자동 생성된 설명">
            <a:extLst>
              <a:ext uri="{FF2B5EF4-FFF2-40B4-BE49-F238E27FC236}">
                <a16:creationId xmlns:a16="http://schemas.microsoft.com/office/drawing/2014/main" id="{DD879EB4-6864-F3B7-D618-D6F0A52D75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03354" y="106403"/>
            <a:ext cx="1188646" cy="1188646"/>
          </a:xfrm>
          <a:prstGeom prst="rect">
            <a:avLst/>
          </a:prstGeom>
        </p:spPr>
      </p:pic>
      <p:pic>
        <p:nvPicPr>
          <p:cNvPr id="8" name="그림 7" descr="사람, 음식, 음료, 과일 음료이(가) 표시된 사진&#10;&#10;자동 생성된 설명">
            <a:extLst>
              <a:ext uri="{FF2B5EF4-FFF2-40B4-BE49-F238E27FC236}">
                <a16:creationId xmlns:a16="http://schemas.microsoft.com/office/drawing/2014/main" id="{94E41E25-5A53-61C8-A23C-A9393610EA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3632" y="106403"/>
            <a:ext cx="945001" cy="1260000"/>
          </a:xfrm>
          <a:prstGeom prst="rect">
            <a:avLst/>
          </a:prstGeom>
        </p:spPr>
      </p:pic>
      <p:pic>
        <p:nvPicPr>
          <p:cNvPr id="9" name="그림 8" descr="사람, 벽, 실내이(가) 표시된 사진&#10;&#10;자동 생성된 설명">
            <a:extLst>
              <a:ext uri="{FF2B5EF4-FFF2-40B4-BE49-F238E27FC236}">
                <a16:creationId xmlns:a16="http://schemas.microsoft.com/office/drawing/2014/main" id="{7DC33994-4A4D-2CD3-D590-8051056148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27263" y="106403"/>
            <a:ext cx="945001" cy="1260000"/>
          </a:xfrm>
          <a:prstGeom prst="rect">
            <a:avLst/>
          </a:prstGeom>
        </p:spPr>
      </p:pic>
      <p:pic>
        <p:nvPicPr>
          <p:cNvPr id="10" name="그림 9" descr="사람, 벽, 거울, 실내이(가) 표시된 사진&#10;&#10;자동 생성된 설명">
            <a:extLst>
              <a:ext uri="{FF2B5EF4-FFF2-40B4-BE49-F238E27FC236}">
                <a16:creationId xmlns:a16="http://schemas.microsoft.com/office/drawing/2014/main" id="{1581F218-9A81-E947-4285-8E03C043C7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0894" y="106403"/>
            <a:ext cx="1114497" cy="1260000"/>
          </a:xfrm>
          <a:prstGeom prst="rect">
            <a:avLst/>
          </a:prstGeom>
        </p:spPr>
      </p:pic>
      <p:pic>
        <p:nvPicPr>
          <p:cNvPr id="11" name="그림 10" descr="사람, 테이블, 실내, 창문이(가) 표시된 사진&#10;&#10;자동 생성된 설명">
            <a:extLst>
              <a:ext uri="{FF2B5EF4-FFF2-40B4-BE49-F238E27FC236}">
                <a16:creationId xmlns:a16="http://schemas.microsoft.com/office/drawing/2014/main" id="{096BF00E-A180-359C-9B92-51FDD3C3FF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106403"/>
            <a:ext cx="945001" cy="1260000"/>
          </a:xfrm>
          <a:prstGeom prst="rect">
            <a:avLst/>
          </a:prstGeom>
        </p:spPr>
      </p:pic>
    </p:spTree>
    <p:extLst>
      <p:ext uri="{BB962C8B-B14F-4D97-AF65-F5344CB8AC3E}">
        <p14:creationId xmlns:p14="http://schemas.microsoft.com/office/powerpoint/2010/main" val="291089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[2022]DreamBooth</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D6CDA31C-581F-61E1-2F5F-984E21F1AF3A}"/>
              </a:ext>
            </a:extLst>
          </p:cNvPr>
          <p:cNvPicPr>
            <a:picLocks noChangeAspect="1"/>
          </p:cNvPicPr>
          <p:nvPr/>
        </p:nvPicPr>
        <p:blipFill>
          <a:blip r:embed="rId3"/>
          <a:stretch>
            <a:fillRect/>
          </a:stretch>
        </p:blipFill>
        <p:spPr>
          <a:xfrm>
            <a:off x="3550024" y="815340"/>
            <a:ext cx="5054628" cy="5898418"/>
          </a:xfrm>
          <a:prstGeom prst="rect">
            <a:avLst/>
          </a:prstGeom>
        </p:spPr>
      </p:pic>
    </p:spTree>
    <p:extLst>
      <p:ext uri="{BB962C8B-B14F-4D97-AF65-F5344CB8AC3E}">
        <p14:creationId xmlns:p14="http://schemas.microsoft.com/office/powerpoint/2010/main" val="361885274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15</a:t>
            </a:fld>
            <a:endParaRPr lang="ko-KR" altLang="en-US" dirty="0"/>
          </a:p>
        </p:txBody>
      </p:sp>
      <p:pic>
        <p:nvPicPr>
          <p:cNvPr id="3" name="그림 2">
            <a:extLst>
              <a:ext uri="{FF2B5EF4-FFF2-40B4-BE49-F238E27FC236}">
                <a16:creationId xmlns:a16="http://schemas.microsoft.com/office/drawing/2014/main" id="{3E4250D7-7EC6-056E-0364-955CDF38EA56}"/>
              </a:ext>
            </a:extLst>
          </p:cNvPr>
          <p:cNvPicPr>
            <a:picLocks noChangeAspect="1"/>
          </p:cNvPicPr>
          <p:nvPr/>
        </p:nvPicPr>
        <p:blipFill>
          <a:blip r:embed="rId3"/>
          <a:stretch>
            <a:fillRect/>
          </a:stretch>
        </p:blipFill>
        <p:spPr>
          <a:xfrm>
            <a:off x="1462316" y="879463"/>
            <a:ext cx="9267368" cy="4951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5287779"/>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85482" y="904579"/>
            <a:ext cx="11431934" cy="5355312"/>
          </a:xfrm>
          <a:prstGeom prst="rect">
            <a:avLst/>
          </a:prstGeom>
          <a:noFill/>
        </p:spPr>
        <p:txBody>
          <a:bodyPr wrap="square">
            <a:spAutoFit/>
          </a:bodyPr>
          <a:lstStyle/>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While generative models produce high-quality images of concepts learned from a large-scale database, a user often wishes to synthesize </a:t>
            </a:r>
            <a:r>
              <a:rPr lang="en-US" altLang="ko-KR" sz="1800" b="1" dirty="0">
                <a:latin typeface="맑은 고딕" panose="020B0503020000020004" pitchFamily="50" charset="-127"/>
                <a:ea typeface="맑은 고딕" panose="020B0503020000020004" pitchFamily="50" charset="-127"/>
              </a:rPr>
              <a:t>instantiations</a:t>
            </a:r>
            <a:r>
              <a:rPr lang="en-US" altLang="ko-KR" sz="1800" dirty="0">
                <a:latin typeface="맑은 고딕" panose="020B0503020000020004" pitchFamily="50" charset="-127"/>
                <a:ea typeface="맑은 고딕" panose="020B0503020000020004" pitchFamily="50" charset="-127"/>
              </a:rPr>
              <a:t> of their own concepts (for example, their family, pets, or items).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Can we teach a model to quickly acquire a new concept, given a few examples? Furthermore, can we </a:t>
            </a:r>
            <a:r>
              <a:rPr lang="en-US" altLang="ko-KR" sz="1800" b="1" dirty="0">
                <a:latin typeface="맑은 고딕" panose="020B0503020000020004" pitchFamily="50" charset="-127"/>
                <a:ea typeface="맑은 고딕" panose="020B0503020000020004" pitchFamily="50" charset="-127"/>
              </a:rPr>
              <a:t>compose multiple new concepts together</a:t>
            </a:r>
            <a:r>
              <a:rPr lang="en-US" altLang="ko-KR" sz="1800" dirty="0">
                <a:latin typeface="맑은 고딕" panose="020B0503020000020004" pitchFamily="50" charset="-127"/>
                <a:ea typeface="맑은 고딕" panose="020B0503020000020004" pitchFamily="50" charset="-127"/>
              </a:rPr>
              <a:t>?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We propose </a:t>
            </a:r>
            <a:r>
              <a:rPr lang="en-US" altLang="ko-KR" sz="1800" b="1" dirty="0">
                <a:latin typeface="맑은 고딕" panose="020B0503020000020004" pitchFamily="50" charset="-127"/>
                <a:ea typeface="맑은 고딕" panose="020B0503020000020004" pitchFamily="50" charset="-127"/>
              </a:rPr>
              <a:t>Custom Diffusion</a:t>
            </a:r>
            <a:r>
              <a:rPr lang="en-US" altLang="ko-KR" sz="1800" dirty="0">
                <a:latin typeface="맑은 고딕" panose="020B0503020000020004" pitchFamily="50" charset="-127"/>
                <a:ea typeface="맑은 고딕" panose="020B0503020000020004" pitchFamily="50" charset="-127"/>
              </a:rPr>
              <a:t>, an efficient method for augmenting existing text-to-image models. We find that only optimizing a few parameters in the text-to-image conditioning mechanism is sufficiently powerful to represent new concepts while enabling fast tuning </a:t>
            </a:r>
            <a:r>
              <a:rPr lang="en-US" altLang="ko-KR" sz="1800" b="1" dirty="0">
                <a:latin typeface="맑은 고딕" panose="020B0503020000020004" pitchFamily="50" charset="-127"/>
                <a:ea typeface="맑은 고딕" panose="020B0503020000020004" pitchFamily="50" charset="-127"/>
              </a:rPr>
              <a:t>(∼ 6 minutes)</a:t>
            </a:r>
            <a:r>
              <a:rPr lang="en-US" altLang="ko-KR" sz="1800" dirty="0">
                <a:latin typeface="맑은 고딕" panose="020B0503020000020004" pitchFamily="50" charset="-127"/>
                <a:ea typeface="맑은 고딕" panose="020B0503020000020004" pitchFamily="50" charset="-127"/>
              </a:rPr>
              <a:t>.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Additionally, </a:t>
            </a:r>
            <a:r>
              <a:rPr lang="en-US" altLang="ko-KR" sz="1800" b="1" dirty="0">
                <a:latin typeface="맑은 고딕" panose="020B0503020000020004" pitchFamily="50" charset="-127"/>
                <a:ea typeface="맑은 고딕" panose="020B0503020000020004" pitchFamily="50" charset="-127"/>
              </a:rPr>
              <a:t>we can jointly train for multiple concepts</a:t>
            </a:r>
            <a:r>
              <a:rPr lang="en-US" altLang="ko-KR" sz="1800" dirty="0">
                <a:latin typeface="맑은 고딕" panose="020B0503020000020004" pitchFamily="50" charset="-127"/>
                <a:ea typeface="맑은 고딕" panose="020B0503020000020004" pitchFamily="50" charset="-127"/>
              </a:rPr>
              <a:t> or </a:t>
            </a:r>
            <a:r>
              <a:rPr lang="en-US" altLang="ko-KR" sz="1800" b="1" dirty="0">
                <a:latin typeface="맑은 고딕" panose="020B0503020000020004" pitchFamily="50" charset="-127"/>
                <a:ea typeface="맑은 고딕" panose="020B0503020000020004" pitchFamily="50" charset="-127"/>
              </a:rPr>
              <a:t>combine multiple fine-tuned models into one</a:t>
            </a:r>
            <a:r>
              <a:rPr lang="en-US" altLang="ko-KR" sz="1800" dirty="0">
                <a:latin typeface="맑은 고딕" panose="020B0503020000020004" pitchFamily="50" charset="-127"/>
                <a:ea typeface="맑은 고딕" panose="020B0503020000020004" pitchFamily="50" charset="-127"/>
              </a:rPr>
              <a:t> via closed-form constrained optimization.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Our fine-tuned model generates variations of multiple, new concepts and seamlessly composes them with existing concepts in novel settings. </a:t>
            </a:r>
          </a:p>
          <a:p>
            <a:pPr marL="285750"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Our method outperforms several baselines and concurrent works, regarding both qualitative and quantitative evaluations, while being memory and computationally efficient. </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16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Abstract</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186547744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340658" y="848593"/>
            <a:ext cx="11476757" cy="2862322"/>
          </a:xfrm>
          <a:prstGeom prst="rect">
            <a:avLst/>
          </a:prstGeom>
          <a:noFill/>
        </p:spPr>
        <p:txBody>
          <a:bodyPr wrap="square">
            <a:spAutoFit/>
          </a:bodyPr>
          <a:lstStyle/>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Recent text-to-image models revolutionize image generation. Thus, users can create diverse, high-quality images with text prompts.</a:t>
            </a:r>
          </a:p>
          <a:p>
            <a:pPr marL="285750" indent="-285750">
              <a:buFont typeface="Arial" panose="020B0604020202020204" pitchFamily="34" charset="0"/>
              <a:buChar char="•"/>
            </a:pPr>
            <a:endParaRPr lang="en-US" altLang="ko-KR" sz="1800"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dirty="0">
                <a:latin typeface="맑은 고딕" panose="020B0503020000020004" pitchFamily="50" charset="-127"/>
                <a:ea typeface="맑은 고딕" panose="020B0503020000020004" pitchFamily="50" charset="-127"/>
              </a:rPr>
              <a:t>However, despite the diverse, general capability of such models, users often wish to synthesize specific concepts from their own personal lives (e.g., loved ones, personal items). </a:t>
            </a:r>
            <a:r>
              <a:rPr lang="en-US" altLang="ko-KR" sz="1800" dirty="0">
                <a:latin typeface="맑은 고딕" panose="020B0503020000020004" pitchFamily="50" charset="-127"/>
                <a:ea typeface="맑은 고딕" panose="020B0503020000020004" pitchFamily="50" charset="-127"/>
                <a:sym typeface="Wingdings" panose="05000000000000000000" pitchFamily="2" charset="2"/>
              </a:rPr>
              <a:t></a:t>
            </a:r>
            <a:r>
              <a:rPr lang="en-US" altLang="ko-KR" sz="1800" dirty="0">
                <a:latin typeface="맑은 고딕" panose="020B0503020000020004" pitchFamily="50" charset="-127"/>
                <a:ea typeface="맑은 고딕" panose="020B0503020000020004" pitchFamily="50" charset="-127"/>
              </a:rPr>
              <a:t> </a:t>
            </a:r>
            <a:r>
              <a:rPr lang="en-US" altLang="ko-KR" sz="1800" b="1" dirty="0">
                <a:latin typeface="맑은 고딕" panose="020B0503020000020004" pitchFamily="50" charset="-127"/>
                <a:ea typeface="맑은 고딕" panose="020B0503020000020004" pitchFamily="50" charset="-127"/>
              </a:rPr>
              <a:t>Need for model customization arises</a:t>
            </a:r>
          </a:p>
          <a:p>
            <a:pPr marL="285750" indent="-285750">
              <a:buFont typeface="Arial" panose="020B0604020202020204" pitchFamily="34" charset="0"/>
              <a:buChar char="•"/>
            </a:pPr>
            <a:endParaRPr lang="en-US" altLang="ko-KR" sz="1800"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Challenges: model forgetting/changing existing concepts, overfitting, compositional fine-tuning.</a:t>
            </a:r>
          </a:p>
          <a:p>
            <a:pPr marL="285750" indent="-285750">
              <a:buFont typeface="Arial" panose="020B0604020202020204" pitchFamily="34" charset="0"/>
              <a:buChar char="•"/>
            </a:pPr>
            <a:endParaRPr lang="en-US" altLang="ko-KR" sz="1800" b="1" dirty="0">
              <a:latin typeface="맑은 고딕" panose="020B0503020000020004" pitchFamily="50" charset="-127"/>
              <a:ea typeface="맑은 고딕" panose="020B0503020000020004" pitchFamily="50" charset="-127"/>
            </a:endParaRPr>
          </a:p>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Compositional fine-tuning: </a:t>
            </a:r>
            <a:r>
              <a:rPr lang="en-US" altLang="ko-KR" sz="1800" dirty="0">
                <a:latin typeface="맑은 고딕" panose="020B0503020000020004" pitchFamily="50" charset="-127"/>
                <a:ea typeface="맑은 고딕" panose="020B0503020000020004" pitchFamily="50" charset="-127"/>
              </a:rPr>
              <a:t>learning and composing multiple new concepts together.</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17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Introduction</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9FA19473-8C7C-EFD9-EE68-4EB3FDFE3EFA}"/>
              </a:ext>
            </a:extLst>
          </p:cNvPr>
          <p:cNvPicPr>
            <a:picLocks noChangeAspect="1"/>
          </p:cNvPicPr>
          <p:nvPr/>
        </p:nvPicPr>
        <p:blipFill rotWithShape="1">
          <a:blip r:embed="rId3"/>
          <a:srcRect b="25644"/>
          <a:stretch/>
        </p:blipFill>
        <p:spPr>
          <a:xfrm>
            <a:off x="1784935" y="3872204"/>
            <a:ext cx="8622130" cy="2985796"/>
          </a:xfrm>
          <a:prstGeom prst="rect">
            <a:avLst/>
          </a:prstGeom>
        </p:spPr>
      </p:pic>
    </p:spTree>
    <p:extLst>
      <p:ext uri="{BB962C8B-B14F-4D97-AF65-F5344CB8AC3E}">
        <p14:creationId xmlns:p14="http://schemas.microsoft.com/office/powerpoint/2010/main" val="77417293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91671" y="836621"/>
            <a:ext cx="11008658" cy="5847755"/>
          </a:xfrm>
          <a:prstGeom prst="rect">
            <a:avLst/>
          </a:prstGeom>
          <a:noFill/>
        </p:spPr>
        <p:txBody>
          <a:bodyPr wrap="square">
            <a:spAutoFit/>
          </a:bodyPr>
          <a:lstStyle/>
          <a:p>
            <a:r>
              <a:rPr lang="en-US" altLang="ko-KR" sz="3200" dirty="0">
                <a:latin typeface="맑은 고딕" panose="020B0503020000020004" pitchFamily="50" charset="-127"/>
                <a:ea typeface="맑은 고딕" panose="020B0503020000020004" pitchFamily="50" charset="-127"/>
              </a:rPr>
              <a:t>In this work,</a:t>
            </a:r>
            <a:endParaRPr lang="en-US" altLang="ko-KR" sz="1800" dirty="0">
              <a:latin typeface="맑은 고딕" panose="020B0503020000020004" pitchFamily="50" charset="-127"/>
              <a:ea typeface="맑은 고딕" panose="020B0503020000020004" pitchFamily="50" charset="-127"/>
            </a:endParaRPr>
          </a:p>
          <a:p>
            <a:endParaRPr lang="en-US" altLang="ko-KR" sz="1800"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Propose </a:t>
            </a:r>
            <a:r>
              <a:rPr lang="en-US" altLang="ko-KR" b="1" dirty="0">
                <a:latin typeface="맑은 고딕" panose="020B0503020000020004" pitchFamily="50" charset="-127"/>
                <a:ea typeface="맑은 고딕" panose="020B0503020000020004" pitchFamily="50" charset="-127"/>
              </a:rPr>
              <a:t>Custom Diffusion</a:t>
            </a:r>
            <a:r>
              <a:rPr lang="en-US" altLang="ko-KR" dirty="0">
                <a:latin typeface="맑은 고딕" panose="020B0503020000020004" pitchFamily="50" charset="-127"/>
                <a:ea typeface="맑은 고딕" panose="020B0503020000020004" pitchFamily="50" charset="-127"/>
              </a:rPr>
              <a:t> fine-tuning technique for text-to-image models.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Computationally and memory efficient method.</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Targets small subset of model weights in cross-attention layers (key and value mapping from text to latent features).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Prevents model forgetting using real images, similar captions.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Augmentation during fine-tuning for faster convergence, better results.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Supports injecting multiple concepts simultaneously or separately.</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Built on Stable Diffusion, tested on various datasets, as few as four images.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Outperforms concurrent works for single concept addition and composing multiple concepts.</a:t>
            </a:r>
          </a:p>
          <a:p>
            <a:pPr marL="742950" lvl="1" indent="-285750">
              <a:buFont typeface="Arial" panose="020B0604020202020204" pitchFamily="34" charset="0"/>
              <a:buChar char="•"/>
            </a:pPr>
            <a:endParaRPr lang="en-US" altLang="ko-KR" dirty="0">
              <a:latin typeface="맑은 고딕" panose="020B0503020000020004" pitchFamily="50" charset="-127"/>
              <a:ea typeface="맑은 고딕" panose="020B0503020000020004" pitchFamily="50" charset="-127"/>
            </a:endParaRPr>
          </a:p>
          <a:p>
            <a:pPr marL="742950" lvl="1" indent="-285750">
              <a:buFont typeface="Arial" panose="020B0604020202020204" pitchFamily="34" charset="0"/>
              <a:buChar char="•"/>
            </a:pPr>
            <a:r>
              <a:rPr lang="en-US" altLang="ko-KR" dirty="0">
                <a:latin typeface="맑은 고딕" panose="020B0503020000020004" pitchFamily="50" charset="-127"/>
                <a:ea typeface="맑은 고딕" panose="020B0503020000020004" pitchFamily="50" charset="-127"/>
              </a:rPr>
              <a:t>Requires only 3% of model weights and faster fine-tuning time (2-4x).</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18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Introduction</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241382340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19</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B8C2CC8E-0D44-E37D-7DB0-0DCA7A3FB08F}"/>
              </a:ext>
            </a:extLst>
          </p:cNvPr>
          <p:cNvPicPr>
            <a:picLocks noChangeAspect="1"/>
          </p:cNvPicPr>
          <p:nvPr/>
        </p:nvPicPr>
        <p:blipFill>
          <a:blip r:embed="rId3"/>
          <a:stretch>
            <a:fillRect/>
          </a:stretch>
        </p:blipFill>
        <p:spPr>
          <a:xfrm>
            <a:off x="666704" y="1542147"/>
            <a:ext cx="10858592" cy="4353828"/>
          </a:xfrm>
          <a:prstGeom prst="rect">
            <a:avLst/>
          </a:prstGeom>
        </p:spPr>
      </p:pic>
    </p:spTree>
    <p:extLst>
      <p:ext uri="{BB962C8B-B14F-4D97-AF65-F5344CB8AC3E}">
        <p14:creationId xmlns:p14="http://schemas.microsoft.com/office/powerpoint/2010/main" val="370028790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71" name="Google Shape;71;p7"/>
          <p:cNvSpPr/>
          <p:nvPr/>
        </p:nvSpPr>
        <p:spPr>
          <a:xfrm>
            <a:off x="3747544" y="178627"/>
            <a:ext cx="4696913"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dirty="0">
                <a:solidFill>
                  <a:srgbClr val="996633"/>
                </a:solidFill>
              </a:rPr>
              <a:t>Paper</a:t>
            </a:r>
            <a:r>
              <a:rPr lang="en-US" sz="5000" dirty="0">
                <a:solidFill>
                  <a:schemeClr val="accent2"/>
                </a:solidFill>
                <a:latin typeface="Arial"/>
                <a:ea typeface="Arial"/>
                <a:cs typeface="Arial"/>
                <a:sym typeface="Arial"/>
              </a:rPr>
              <a:t> </a:t>
            </a:r>
            <a:r>
              <a:rPr lang="en-US" sz="5000" dirty="0">
                <a:solidFill>
                  <a:srgbClr val="544834"/>
                </a:solidFill>
              </a:rPr>
              <a:t>Contents</a:t>
            </a:r>
          </a:p>
          <a:p>
            <a:pPr marL="0" marR="0" lvl="0" indent="0" algn="l" rtl="0">
              <a:spcBef>
                <a:spcPts val="0"/>
              </a:spcBef>
              <a:spcAft>
                <a:spcPts val="0"/>
              </a:spcAft>
              <a:buNone/>
            </a:pPr>
            <a:endParaRPr lang="ko-KR" altLang="en-US" dirty="0"/>
          </a:p>
        </p:txBody>
      </p:sp>
      <p:sp>
        <p:nvSpPr>
          <p:cNvPr id="45" name="Google Shape;45;p7"/>
          <p:cNvSpPr/>
          <p:nvPr/>
        </p:nvSpPr>
        <p:spPr>
          <a:xfrm>
            <a:off x="2043937" y="3304205"/>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rgbClr val="502800"/>
              </a:solidFill>
              <a:latin typeface="Calibri"/>
              <a:ea typeface="Calibri"/>
              <a:cs typeface="Calibri"/>
              <a:sym typeface="Calibri"/>
            </a:endParaRPr>
          </a:p>
        </p:txBody>
      </p:sp>
      <p:sp>
        <p:nvSpPr>
          <p:cNvPr id="48" name="Google Shape;48;p7"/>
          <p:cNvSpPr/>
          <p:nvPr/>
        </p:nvSpPr>
        <p:spPr>
          <a:xfrm>
            <a:off x="1354306" y="2005443"/>
            <a:ext cx="1440112" cy="1442647"/>
          </a:xfrm>
          <a:prstGeom prst="ellipse">
            <a:avLst/>
          </a:prstGeom>
          <a:solidFill>
            <a:srgbClr val="502800"/>
          </a:solidFill>
          <a:ln>
            <a:solidFill>
              <a:srgbClr val="502800"/>
            </a:solid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49" name="Google Shape;49;p7"/>
          <p:cNvSpPr/>
          <p:nvPr/>
        </p:nvSpPr>
        <p:spPr>
          <a:xfrm>
            <a:off x="1932379" y="4123776"/>
            <a:ext cx="256711" cy="257344"/>
          </a:xfrm>
          <a:prstGeom prst="ellipse">
            <a:avLst/>
          </a:prstGeom>
          <a:solidFill>
            <a:srgbClr val="502800"/>
          </a:solidFill>
          <a:ln>
            <a:solidFill>
              <a:srgbClr val="502800"/>
            </a:solid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50" name="Google Shape;50;p7"/>
          <p:cNvSpPr/>
          <p:nvPr/>
        </p:nvSpPr>
        <p:spPr>
          <a:xfrm>
            <a:off x="1430225" y="2076331"/>
            <a:ext cx="1298457" cy="1300744"/>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p:txBody>
      </p:sp>
      <p:sp>
        <p:nvSpPr>
          <p:cNvPr id="66" name="Google Shape;66;p7"/>
          <p:cNvSpPr txBox="1"/>
          <p:nvPr/>
        </p:nvSpPr>
        <p:spPr>
          <a:xfrm>
            <a:off x="1827604" y="2289071"/>
            <a:ext cx="510076"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000" dirty="0">
                <a:solidFill>
                  <a:srgbClr val="502800"/>
                </a:solidFill>
                <a:latin typeface="Calibri"/>
                <a:ea typeface="Calibri"/>
                <a:cs typeface="Calibri"/>
                <a:sym typeface="Calibri"/>
              </a:rPr>
              <a:t>1</a:t>
            </a:r>
            <a:endParaRPr dirty="0">
              <a:solidFill>
                <a:srgbClr val="502800"/>
              </a:solidFill>
            </a:endParaRPr>
          </a:p>
        </p:txBody>
      </p:sp>
      <p:sp>
        <p:nvSpPr>
          <p:cNvPr id="44" name="Google Shape;44;p7"/>
          <p:cNvSpPr/>
          <p:nvPr/>
        </p:nvSpPr>
        <p:spPr>
          <a:xfrm>
            <a:off x="8152444" y="3269076"/>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56" name="Google Shape;56;p7"/>
          <p:cNvSpPr/>
          <p:nvPr/>
        </p:nvSpPr>
        <p:spPr>
          <a:xfrm>
            <a:off x="7432072" y="1970314"/>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57" name="Google Shape;57;p7"/>
          <p:cNvSpPr/>
          <p:nvPr/>
        </p:nvSpPr>
        <p:spPr>
          <a:xfrm>
            <a:off x="7518038" y="2038230"/>
            <a:ext cx="1276067" cy="1278315"/>
          </a:xfrm>
          <a:prstGeom prst="ellipse">
            <a:avLst/>
          </a:prstGeom>
          <a:solidFill>
            <a:schemeClr val="bg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60" name="Google Shape;60;p7"/>
          <p:cNvSpPr/>
          <p:nvPr/>
        </p:nvSpPr>
        <p:spPr>
          <a:xfrm>
            <a:off x="8040886" y="4088646"/>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0" name="Google Shape;70;p7"/>
          <p:cNvSpPr txBox="1"/>
          <p:nvPr/>
        </p:nvSpPr>
        <p:spPr>
          <a:xfrm>
            <a:off x="7919399" y="2230543"/>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4</a:t>
            </a:r>
            <a:endParaRPr dirty="0">
              <a:solidFill>
                <a:srgbClr val="502800"/>
              </a:solidFill>
            </a:endParaRPr>
          </a:p>
        </p:txBody>
      </p:sp>
      <p:sp>
        <p:nvSpPr>
          <p:cNvPr id="73" name="Google Shape;42;p7"/>
          <p:cNvSpPr/>
          <p:nvPr/>
        </p:nvSpPr>
        <p:spPr>
          <a:xfrm>
            <a:off x="4014382" y="3316545"/>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74" name="Google Shape;52;p7"/>
          <p:cNvSpPr/>
          <p:nvPr/>
        </p:nvSpPr>
        <p:spPr>
          <a:xfrm>
            <a:off x="3288212" y="1995919"/>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5" name="Google Shape;53;p7"/>
          <p:cNvSpPr/>
          <p:nvPr/>
        </p:nvSpPr>
        <p:spPr>
          <a:xfrm>
            <a:off x="3374813" y="2073883"/>
            <a:ext cx="1276067" cy="1278315"/>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6" name="Google Shape;58;p7"/>
          <p:cNvSpPr/>
          <p:nvPr/>
        </p:nvSpPr>
        <p:spPr>
          <a:xfrm>
            <a:off x="3902508" y="4114251"/>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77" name="Google Shape;68;p7"/>
          <p:cNvSpPr txBox="1"/>
          <p:nvPr/>
        </p:nvSpPr>
        <p:spPr>
          <a:xfrm>
            <a:off x="3779984" y="2256148"/>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000" dirty="0">
                <a:solidFill>
                  <a:srgbClr val="502800"/>
                </a:solidFill>
                <a:latin typeface="Calibri"/>
                <a:cs typeface="Calibri"/>
                <a:sym typeface="Calibri"/>
              </a:rPr>
              <a:t>2</a:t>
            </a:r>
            <a:endParaRPr dirty="0">
              <a:solidFill>
                <a:srgbClr val="502800"/>
              </a:solidFill>
            </a:endParaRPr>
          </a:p>
        </p:txBody>
      </p:sp>
      <p:sp>
        <p:nvSpPr>
          <p:cNvPr id="88" name="Google Shape;42;p7"/>
          <p:cNvSpPr/>
          <p:nvPr/>
        </p:nvSpPr>
        <p:spPr>
          <a:xfrm>
            <a:off x="6108715" y="3292966"/>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89" name="Google Shape;52;p7"/>
          <p:cNvSpPr/>
          <p:nvPr/>
        </p:nvSpPr>
        <p:spPr>
          <a:xfrm>
            <a:off x="5392276" y="1994204"/>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0" name="Google Shape;53;p7"/>
          <p:cNvSpPr/>
          <p:nvPr/>
        </p:nvSpPr>
        <p:spPr>
          <a:xfrm>
            <a:off x="5478877" y="2072168"/>
            <a:ext cx="1276067" cy="1278315"/>
          </a:xfrm>
          <a:prstGeom prst="ellipse">
            <a:avLst/>
          </a:prstGeom>
          <a:solidFill>
            <a:schemeClr val="lt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1" name="Google Shape;58;p7"/>
          <p:cNvSpPr/>
          <p:nvPr/>
        </p:nvSpPr>
        <p:spPr>
          <a:xfrm>
            <a:off x="5996524" y="4112536"/>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92" name="Google Shape;68;p7"/>
          <p:cNvSpPr txBox="1"/>
          <p:nvPr/>
        </p:nvSpPr>
        <p:spPr>
          <a:xfrm>
            <a:off x="5863952" y="2244385"/>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3</a:t>
            </a:r>
            <a:endParaRPr dirty="0">
              <a:solidFill>
                <a:srgbClr val="502800"/>
              </a:solidFill>
            </a:endParaRPr>
          </a:p>
        </p:txBody>
      </p:sp>
      <p:sp>
        <p:nvSpPr>
          <p:cNvPr id="103" name="Google Shape;62;p7"/>
          <p:cNvSpPr txBox="1"/>
          <p:nvPr/>
        </p:nvSpPr>
        <p:spPr>
          <a:xfrm>
            <a:off x="1038416" y="4491262"/>
            <a:ext cx="2044001" cy="737523"/>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1800" b="1" dirty="0">
                <a:solidFill>
                  <a:srgbClr val="502800"/>
                </a:solidFill>
                <a:latin typeface="+mj-ea"/>
                <a:ea typeface="+mj-ea"/>
                <a:cs typeface="Lato Light"/>
                <a:sym typeface="Lato Light"/>
              </a:rPr>
              <a:t>Abstract</a:t>
            </a:r>
          </a:p>
        </p:txBody>
      </p:sp>
      <p:sp>
        <p:nvSpPr>
          <p:cNvPr id="107" name="Google Shape;62;p7"/>
          <p:cNvSpPr txBox="1"/>
          <p:nvPr/>
        </p:nvSpPr>
        <p:spPr>
          <a:xfrm>
            <a:off x="5144532" y="4491263"/>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b="1" dirty="0">
                <a:solidFill>
                  <a:srgbClr val="502800"/>
                </a:solidFill>
                <a:latin typeface="+mj-ea"/>
                <a:ea typeface="+mj-ea"/>
                <a:cs typeface="Lato Light"/>
                <a:sym typeface="Lato Light"/>
              </a:rPr>
              <a:t>Methods</a:t>
            </a:r>
            <a:endParaRPr lang="ko-KR" altLang="en-US" sz="1800" b="1" dirty="0">
              <a:solidFill>
                <a:srgbClr val="502800"/>
              </a:solidFill>
              <a:latin typeface="+mj-ea"/>
              <a:ea typeface="+mj-ea"/>
              <a:cs typeface="Lato Light"/>
              <a:sym typeface="Lato Light"/>
            </a:endParaRPr>
          </a:p>
        </p:txBody>
      </p:sp>
      <p:sp>
        <p:nvSpPr>
          <p:cNvPr id="46" name="Google Shape;62;p7">
            <a:extLst>
              <a:ext uri="{FF2B5EF4-FFF2-40B4-BE49-F238E27FC236}">
                <a16:creationId xmlns:a16="http://schemas.microsoft.com/office/drawing/2014/main" id="{AE9B3D98-6FCE-4E0D-8748-89D348372524}"/>
              </a:ext>
            </a:extLst>
          </p:cNvPr>
          <p:cNvSpPr txBox="1"/>
          <p:nvPr/>
        </p:nvSpPr>
        <p:spPr>
          <a:xfrm>
            <a:off x="2985468" y="4481264"/>
            <a:ext cx="2017999" cy="792503"/>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b="1" dirty="0">
                <a:solidFill>
                  <a:srgbClr val="502800"/>
                </a:solidFill>
                <a:latin typeface="+mj-ea"/>
                <a:ea typeface="+mj-ea"/>
                <a:cs typeface="Lato Light"/>
                <a:sym typeface="Lato Light"/>
              </a:rPr>
              <a:t>Introduction</a:t>
            </a:r>
          </a:p>
        </p:txBody>
      </p:sp>
      <p:sp>
        <p:nvSpPr>
          <p:cNvPr id="47" name="Google Shape;62;p7">
            <a:extLst>
              <a:ext uri="{FF2B5EF4-FFF2-40B4-BE49-F238E27FC236}">
                <a16:creationId xmlns:a16="http://schemas.microsoft.com/office/drawing/2014/main" id="{EBF90775-809D-4284-BA95-CB3BA6E0F8A5}"/>
              </a:ext>
            </a:extLst>
          </p:cNvPr>
          <p:cNvSpPr txBox="1"/>
          <p:nvPr/>
        </p:nvSpPr>
        <p:spPr>
          <a:xfrm>
            <a:off x="7128374" y="4491263"/>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sz="1800" b="1" dirty="0">
                <a:solidFill>
                  <a:srgbClr val="502800"/>
                </a:solidFill>
                <a:latin typeface="+mj-ea"/>
                <a:ea typeface="+mj-ea"/>
                <a:cs typeface="Lato Light"/>
                <a:sym typeface="Lato Light"/>
              </a:rPr>
              <a:t>Experiments</a:t>
            </a:r>
            <a:endParaRPr sz="1800" b="1" dirty="0">
              <a:solidFill>
                <a:srgbClr val="502800"/>
              </a:solidFill>
              <a:latin typeface="+mj-ea"/>
              <a:ea typeface="+mj-ea"/>
              <a:cs typeface="Lato Light"/>
              <a:sym typeface="Lato Light"/>
            </a:endParaRPr>
          </a:p>
        </p:txBody>
      </p:sp>
      <p:sp>
        <p:nvSpPr>
          <p:cNvPr id="33" name="Google Shape;44;p7">
            <a:extLst>
              <a:ext uri="{FF2B5EF4-FFF2-40B4-BE49-F238E27FC236}">
                <a16:creationId xmlns:a16="http://schemas.microsoft.com/office/drawing/2014/main" id="{1C3200E1-3C79-4787-8B70-7BC2CB421A35}"/>
              </a:ext>
            </a:extLst>
          </p:cNvPr>
          <p:cNvSpPr/>
          <p:nvPr/>
        </p:nvSpPr>
        <p:spPr>
          <a:xfrm>
            <a:off x="10143116" y="3269076"/>
            <a:ext cx="32961" cy="964723"/>
          </a:xfrm>
          <a:custGeom>
            <a:avLst/>
            <a:gdLst/>
            <a:ahLst/>
            <a:cxnLst/>
            <a:rect l="l" t="t" r="r" b="b"/>
            <a:pathLst>
              <a:path w="36" h="1051" extrusionOk="0">
                <a:moveTo>
                  <a:pt x="18" y="1051"/>
                </a:moveTo>
                <a:cubicBezTo>
                  <a:pt x="8" y="1051"/>
                  <a:pt x="0" y="1046"/>
                  <a:pt x="0" y="1040"/>
                </a:cubicBezTo>
                <a:cubicBezTo>
                  <a:pt x="0" y="11"/>
                  <a:pt x="0" y="11"/>
                  <a:pt x="0" y="11"/>
                </a:cubicBezTo>
                <a:cubicBezTo>
                  <a:pt x="0" y="5"/>
                  <a:pt x="8" y="0"/>
                  <a:pt x="18" y="0"/>
                </a:cubicBezTo>
                <a:cubicBezTo>
                  <a:pt x="28" y="0"/>
                  <a:pt x="36" y="5"/>
                  <a:pt x="36" y="11"/>
                </a:cubicBezTo>
                <a:cubicBezTo>
                  <a:pt x="36" y="1040"/>
                  <a:pt x="36" y="1040"/>
                  <a:pt x="36" y="1040"/>
                </a:cubicBezTo>
                <a:cubicBezTo>
                  <a:pt x="36" y="1046"/>
                  <a:pt x="28" y="1051"/>
                  <a:pt x="18" y="1051"/>
                </a:cubicBezTo>
                <a:close/>
              </a:path>
            </a:pathLst>
          </a:cu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rgbClr val="502800"/>
              </a:solidFill>
              <a:latin typeface="Calibri"/>
              <a:ea typeface="Calibri"/>
              <a:cs typeface="Calibri"/>
              <a:sym typeface="Calibri"/>
            </a:endParaRPr>
          </a:p>
        </p:txBody>
      </p:sp>
      <p:sp>
        <p:nvSpPr>
          <p:cNvPr id="34" name="Google Shape;56;p7">
            <a:extLst>
              <a:ext uri="{FF2B5EF4-FFF2-40B4-BE49-F238E27FC236}">
                <a16:creationId xmlns:a16="http://schemas.microsoft.com/office/drawing/2014/main" id="{49A863C8-FCE2-41B3-8830-125A7581F5DA}"/>
              </a:ext>
            </a:extLst>
          </p:cNvPr>
          <p:cNvSpPr/>
          <p:nvPr/>
        </p:nvSpPr>
        <p:spPr>
          <a:xfrm>
            <a:off x="9422744" y="1970314"/>
            <a:ext cx="1440745" cy="1442647"/>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5" name="Google Shape;57;p7">
            <a:extLst>
              <a:ext uri="{FF2B5EF4-FFF2-40B4-BE49-F238E27FC236}">
                <a16:creationId xmlns:a16="http://schemas.microsoft.com/office/drawing/2014/main" id="{F5D0439D-E2C5-407F-BD4F-B6B06EB0EBEB}"/>
              </a:ext>
            </a:extLst>
          </p:cNvPr>
          <p:cNvSpPr/>
          <p:nvPr/>
        </p:nvSpPr>
        <p:spPr>
          <a:xfrm>
            <a:off x="9508710" y="2048278"/>
            <a:ext cx="1276067" cy="1278315"/>
          </a:xfrm>
          <a:prstGeom prst="ellipse">
            <a:avLst/>
          </a:prstGeom>
          <a:solidFill>
            <a:schemeClr val="bg1"/>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6" name="Google Shape;60;p7">
            <a:extLst>
              <a:ext uri="{FF2B5EF4-FFF2-40B4-BE49-F238E27FC236}">
                <a16:creationId xmlns:a16="http://schemas.microsoft.com/office/drawing/2014/main" id="{CEA481CE-DA14-456A-9EE9-090D5554B231}"/>
              </a:ext>
            </a:extLst>
          </p:cNvPr>
          <p:cNvSpPr/>
          <p:nvPr/>
        </p:nvSpPr>
        <p:spPr>
          <a:xfrm>
            <a:off x="10031558" y="4088646"/>
            <a:ext cx="256711" cy="257344"/>
          </a:xfrm>
          <a:prstGeom prst="ellipse">
            <a:avLst/>
          </a:prstGeom>
          <a:solidFill>
            <a:srgbClr val="502800"/>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37" name="Google Shape;70;p7">
            <a:extLst>
              <a:ext uri="{FF2B5EF4-FFF2-40B4-BE49-F238E27FC236}">
                <a16:creationId xmlns:a16="http://schemas.microsoft.com/office/drawing/2014/main" id="{F79BBF2C-305F-4997-B4D2-9703E5B103F8}"/>
              </a:ext>
            </a:extLst>
          </p:cNvPr>
          <p:cNvSpPr txBox="1"/>
          <p:nvPr/>
        </p:nvSpPr>
        <p:spPr>
          <a:xfrm>
            <a:off x="9910071" y="2230543"/>
            <a:ext cx="510075"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tLang="ko-KR" sz="5000" dirty="0">
                <a:solidFill>
                  <a:srgbClr val="502800"/>
                </a:solidFill>
                <a:latin typeface="Calibri"/>
                <a:cs typeface="Calibri"/>
                <a:sym typeface="Calibri"/>
              </a:rPr>
              <a:t>5</a:t>
            </a:r>
            <a:endParaRPr dirty="0">
              <a:solidFill>
                <a:srgbClr val="502800"/>
              </a:solidFill>
            </a:endParaRPr>
          </a:p>
        </p:txBody>
      </p:sp>
      <p:sp>
        <p:nvSpPr>
          <p:cNvPr id="38" name="Google Shape;62;p7">
            <a:extLst>
              <a:ext uri="{FF2B5EF4-FFF2-40B4-BE49-F238E27FC236}">
                <a16:creationId xmlns:a16="http://schemas.microsoft.com/office/drawing/2014/main" id="{37443F4E-8C01-43C8-AC1A-D572A43F7A06}"/>
              </a:ext>
            </a:extLst>
          </p:cNvPr>
          <p:cNvSpPr txBox="1"/>
          <p:nvPr/>
        </p:nvSpPr>
        <p:spPr>
          <a:xfrm>
            <a:off x="9109583" y="4481264"/>
            <a:ext cx="2044001" cy="737522"/>
          </a:xfrm>
          <a:prstGeom prst="rect">
            <a:avLst/>
          </a:prstGeom>
          <a:no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sz="1800" b="1" dirty="0">
                <a:solidFill>
                  <a:srgbClr val="502800"/>
                </a:solidFill>
                <a:latin typeface="+mj-ea"/>
                <a:ea typeface="+mj-ea"/>
                <a:cs typeface="Lato Light"/>
                <a:sym typeface="Lato Light"/>
              </a:rPr>
              <a:t>Conclusion</a:t>
            </a:r>
            <a:endParaRPr sz="1800" b="1" dirty="0">
              <a:solidFill>
                <a:srgbClr val="502800"/>
              </a:solidFill>
              <a:latin typeface="+mj-ea"/>
              <a:ea typeface="+mj-ea"/>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850790"/>
            <a:ext cx="6710603"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Learning objective of diffusion models.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20</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sp>
        <p:nvSpPr>
          <p:cNvPr id="9" name="TextBox 8">
            <a:extLst>
              <a:ext uri="{FF2B5EF4-FFF2-40B4-BE49-F238E27FC236}">
                <a16:creationId xmlns:a16="http://schemas.microsoft.com/office/drawing/2014/main" id="{28738A68-033A-0FDC-9918-63AE43C6CF5E}"/>
              </a:ext>
            </a:extLst>
          </p:cNvPr>
          <p:cNvSpPr txBox="1"/>
          <p:nvPr/>
        </p:nvSpPr>
        <p:spPr>
          <a:xfrm>
            <a:off x="537520" y="5798145"/>
            <a:ext cx="8749552" cy="923330"/>
          </a:xfrm>
          <a:prstGeom prst="rect">
            <a:avLst/>
          </a:prstGeom>
          <a:noFill/>
        </p:spPr>
        <p:txBody>
          <a:bodyPr wrap="square">
            <a:spAutoFit/>
          </a:bodyPr>
          <a:lstStyle/>
          <a:p>
            <a:pPr marL="285750" indent="-285750">
              <a:buFont typeface="Arial" panose="020B0604020202020204" pitchFamily="34" charset="0"/>
              <a:buChar char="•"/>
            </a:pPr>
            <a:r>
              <a:rPr lang="en-US" altLang="ko-KR" dirty="0"/>
              <a:t>Naive fine-tuning: update all layers, risks inefficiency and overfitting.</a:t>
            </a:r>
          </a:p>
          <a:p>
            <a:endParaRPr lang="en-US" altLang="ko-KR" dirty="0"/>
          </a:p>
          <a:p>
            <a:pPr marL="285750" indent="-285750">
              <a:buFont typeface="Arial" panose="020B0604020202020204" pitchFamily="34" charset="0"/>
              <a:buChar char="•"/>
            </a:pPr>
            <a:r>
              <a:rPr lang="en-US" altLang="ko-KR" dirty="0"/>
              <a:t>Goal: identify minimal set of weights for efficient fine-tuning.</a:t>
            </a:r>
            <a:endParaRPr lang="ko-KR" altLang="en-US" dirty="0"/>
          </a:p>
        </p:txBody>
      </p:sp>
      <p:pic>
        <p:nvPicPr>
          <p:cNvPr id="11" name="그림 10">
            <a:extLst>
              <a:ext uri="{FF2B5EF4-FFF2-40B4-BE49-F238E27FC236}">
                <a16:creationId xmlns:a16="http://schemas.microsoft.com/office/drawing/2014/main" id="{F042A577-C67E-FC01-BFB9-72FCA64D8109}"/>
              </a:ext>
            </a:extLst>
          </p:cNvPr>
          <p:cNvPicPr>
            <a:picLocks noChangeAspect="1"/>
          </p:cNvPicPr>
          <p:nvPr/>
        </p:nvPicPr>
        <p:blipFill>
          <a:blip r:embed="rId3"/>
          <a:stretch>
            <a:fillRect/>
          </a:stretch>
        </p:blipFill>
        <p:spPr>
          <a:xfrm>
            <a:off x="1229005" y="1586753"/>
            <a:ext cx="3810483" cy="3875468"/>
          </a:xfrm>
          <a:prstGeom prst="rect">
            <a:avLst/>
          </a:prstGeom>
        </p:spPr>
      </p:pic>
      <p:pic>
        <p:nvPicPr>
          <p:cNvPr id="23" name="그림 22">
            <a:extLst>
              <a:ext uri="{FF2B5EF4-FFF2-40B4-BE49-F238E27FC236}">
                <a16:creationId xmlns:a16="http://schemas.microsoft.com/office/drawing/2014/main" id="{47A9653E-0EAE-AB99-C7FB-3C447CC866CC}"/>
              </a:ext>
            </a:extLst>
          </p:cNvPr>
          <p:cNvPicPr>
            <a:picLocks noChangeAspect="1"/>
          </p:cNvPicPr>
          <p:nvPr/>
        </p:nvPicPr>
        <p:blipFill>
          <a:blip r:embed="rId4"/>
          <a:stretch>
            <a:fillRect/>
          </a:stretch>
        </p:blipFill>
        <p:spPr>
          <a:xfrm>
            <a:off x="5902732" y="2273147"/>
            <a:ext cx="5568135" cy="2679853"/>
          </a:xfrm>
          <a:prstGeom prst="rect">
            <a:avLst/>
          </a:prstGeom>
        </p:spPr>
      </p:pic>
    </p:spTree>
    <p:extLst>
      <p:ext uri="{BB962C8B-B14F-4D97-AF65-F5344CB8AC3E}">
        <p14:creationId xmlns:p14="http://schemas.microsoft.com/office/powerpoint/2010/main" val="318428204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164626"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Rate of change of weights.</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pic>
        <p:nvPicPr>
          <p:cNvPr id="7" name="그림 6">
            <a:extLst>
              <a:ext uri="{FF2B5EF4-FFF2-40B4-BE49-F238E27FC236}">
                <a16:creationId xmlns:a16="http://schemas.microsoft.com/office/drawing/2014/main" id="{DB21A36B-C468-322B-8D36-F974D2358F59}"/>
              </a:ext>
            </a:extLst>
          </p:cNvPr>
          <p:cNvPicPr>
            <a:picLocks noChangeAspect="1"/>
          </p:cNvPicPr>
          <p:nvPr/>
        </p:nvPicPr>
        <p:blipFill>
          <a:blip r:embed="rId3"/>
          <a:stretch>
            <a:fillRect/>
          </a:stretch>
        </p:blipFill>
        <p:spPr>
          <a:xfrm>
            <a:off x="6971024" y="3605823"/>
            <a:ext cx="4811389" cy="2218248"/>
          </a:xfrm>
          <a:prstGeom prst="rect">
            <a:avLst/>
          </a:prstGeom>
        </p:spPr>
      </p:pic>
      <p:sp>
        <p:nvSpPr>
          <p:cNvPr id="10" name="TextBox 9">
            <a:extLst>
              <a:ext uri="{FF2B5EF4-FFF2-40B4-BE49-F238E27FC236}">
                <a16:creationId xmlns:a16="http://schemas.microsoft.com/office/drawing/2014/main" id="{4D2B1B19-93A8-E101-A7AC-F8FDBA7CC51F}"/>
              </a:ext>
            </a:extLst>
          </p:cNvPr>
          <p:cNvSpPr txBox="1"/>
          <p:nvPr/>
        </p:nvSpPr>
        <p:spPr>
          <a:xfrm>
            <a:off x="268941" y="2372001"/>
            <a:ext cx="6149788" cy="3416320"/>
          </a:xfrm>
          <a:prstGeom prst="rect">
            <a:avLst/>
          </a:prstGeom>
          <a:noFill/>
        </p:spPr>
        <p:txBody>
          <a:bodyPr wrap="square">
            <a:spAutoFit/>
          </a:bodyPr>
          <a:lstStyle/>
          <a:p>
            <a:pPr marL="285750" indent="-285750">
              <a:buFont typeface="Arial" panose="020B0604020202020204" pitchFamily="34" charset="0"/>
              <a:buChar char="•"/>
            </a:pPr>
            <a:r>
              <a:rPr lang="en-US" altLang="ko-KR" dirty="0"/>
              <a:t>Analyze change in parameters for each layer in finetuned model.</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Parameters from three layer types: cross-attention, self-attention, and others (e.g., convolutional blocks, normalization).</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Cross-attention layer parameters have higher ∆, crucial for fine-tuning.</a:t>
            </a:r>
          </a:p>
          <a:p>
            <a:pPr marL="285750" indent="-285750">
              <a:buFont typeface="Arial" panose="020B0604020202020204" pitchFamily="34" charset="0"/>
              <a:buChar char="•"/>
            </a:pPr>
            <a:endParaRPr lang="en-US" altLang="ko-KR" b="1" dirty="0"/>
          </a:p>
          <a:p>
            <a:pPr marL="285750" indent="-285750">
              <a:buFont typeface="Arial" panose="020B0604020202020204" pitchFamily="34" charset="0"/>
              <a:buChar char="•"/>
            </a:pPr>
            <a:r>
              <a:rPr lang="en-US" altLang="ko-KR" b="1" dirty="0"/>
              <a:t>Cross-attention layers only 5% of total parameter count, suggesting significant role.</a:t>
            </a:r>
            <a:endParaRPr lang="ko-KR" altLang="en-US" b="1" dirty="0"/>
          </a:p>
        </p:txBody>
      </p:sp>
      <p:pic>
        <p:nvPicPr>
          <p:cNvPr id="12" name="그림 11">
            <a:extLst>
              <a:ext uri="{FF2B5EF4-FFF2-40B4-BE49-F238E27FC236}">
                <a16:creationId xmlns:a16="http://schemas.microsoft.com/office/drawing/2014/main" id="{274A40EC-B0EC-16C4-E543-08CF9FEDD3A1}"/>
              </a:ext>
            </a:extLst>
          </p:cNvPr>
          <p:cNvPicPr>
            <a:picLocks noChangeAspect="1"/>
          </p:cNvPicPr>
          <p:nvPr/>
        </p:nvPicPr>
        <p:blipFill>
          <a:blip r:embed="rId4"/>
          <a:stretch>
            <a:fillRect/>
          </a:stretch>
        </p:blipFill>
        <p:spPr>
          <a:xfrm>
            <a:off x="6768903" y="2376527"/>
            <a:ext cx="5013510" cy="512216"/>
          </a:xfrm>
          <a:prstGeom prst="rect">
            <a:avLst/>
          </a:prstGeom>
        </p:spPr>
      </p:pic>
      <p:sp>
        <p:nvSpPr>
          <p:cNvPr id="13" name="직사각형 12">
            <a:extLst>
              <a:ext uri="{FF2B5EF4-FFF2-40B4-BE49-F238E27FC236}">
                <a16:creationId xmlns:a16="http://schemas.microsoft.com/office/drawing/2014/main" id="{D4D8938F-79E0-938F-B3B0-AD7EBB4192FD}"/>
              </a:ext>
            </a:extLst>
          </p:cNvPr>
          <p:cNvSpPr/>
          <p:nvPr/>
        </p:nvSpPr>
        <p:spPr>
          <a:xfrm>
            <a:off x="10539879" y="2660052"/>
            <a:ext cx="1236184" cy="215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2856621"/>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164626"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Model fine-tuning.</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22</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4D2B1B19-93A8-E101-A7AC-F8FDBA7CC51F}"/>
              </a:ext>
            </a:extLst>
          </p:cNvPr>
          <p:cNvSpPr txBox="1"/>
          <p:nvPr/>
        </p:nvSpPr>
        <p:spPr>
          <a:xfrm>
            <a:off x="307041" y="1502688"/>
            <a:ext cx="5788959" cy="5355312"/>
          </a:xfrm>
          <a:prstGeom prst="rect">
            <a:avLst/>
          </a:prstGeom>
          <a:noFill/>
        </p:spPr>
        <p:txBody>
          <a:bodyPr wrap="square">
            <a:spAutoFit/>
          </a:bodyPr>
          <a:lstStyle/>
          <a:p>
            <a:pPr marL="285750" indent="-285750">
              <a:buFont typeface="Arial" panose="020B0604020202020204" pitchFamily="34" charset="0"/>
              <a:buChar char="•"/>
            </a:pPr>
            <a:r>
              <a:rPr lang="en-US" altLang="ko-KR" dirty="0"/>
              <a:t>Cross-attention block modifies latent features based on condition features (e.g., text).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The task of fine-tuning aims at updating the mapping from given text to image distribution, and the text features are only input to </a:t>
            </a:r>
            <a:r>
              <a:rPr lang="en-US" altLang="ko-KR" dirty="0" err="1"/>
              <a:t>Wk</a:t>
            </a:r>
            <a:r>
              <a:rPr lang="en-US" altLang="ko-KR" dirty="0"/>
              <a:t> and Wv projection matrix in the cross-attention block (i.e. </a:t>
            </a:r>
            <a:r>
              <a:rPr lang="en-US" altLang="ko-KR" b="1" dirty="0"/>
              <a:t>text-to-image distribution mapping</a:t>
            </a:r>
            <a:r>
              <a:rPr lang="en-US" altLang="ko-KR" dirty="0"/>
              <a:t>).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Therefore, we propose to only update </a:t>
            </a:r>
            <a:r>
              <a:rPr lang="en-US" altLang="ko-KR" b="1" dirty="0" err="1"/>
              <a:t>Wk</a:t>
            </a:r>
            <a:r>
              <a:rPr lang="en-US" altLang="ko-KR" b="1" dirty="0"/>
              <a:t> and Wv parameters of the diffusion model during the fine-tuning process.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As shown in our experiments, this is sufficient to update the model with a new text-image paired concept.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Figure 4 shows an instance of the cross-attention layer and the trainable parameters.</a:t>
            </a:r>
            <a:endParaRPr lang="ko-KR" altLang="en-US" dirty="0"/>
          </a:p>
        </p:txBody>
      </p:sp>
      <p:sp>
        <p:nvSpPr>
          <p:cNvPr id="13" name="직사각형 12">
            <a:extLst>
              <a:ext uri="{FF2B5EF4-FFF2-40B4-BE49-F238E27FC236}">
                <a16:creationId xmlns:a16="http://schemas.microsoft.com/office/drawing/2014/main" id="{D4D8938F-79E0-938F-B3B0-AD7EBB4192FD}"/>
              </a:ext>
            </a:extLst>
          </p:cNvPr>
          <p:cNvSpPr/>
          <p:nvPr/>
        </p:nvSpPr>
        <p:spPr>
          <a:xfrm>
            <a:off x="10539879" y="2660052"/>
            <a:ext cx="1236184" cy="2159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468EFF5-D40D-C9A6-B5E1-F39374BC2676}"/>
              </a:ext>
            </a:extLst>
          </p:cNvPr>
          <p:cNvPicPr>
            <a:picLocks noChangeAspect="1"/>
          </p:cNvPicPr>
          <p:nvPr/>
        </p:nvPicPr>
        <p:blipFill>
          <a:blip r:embed="rId3"/>
          <a:stretch>
            <a:fillRect/>
          </a:stretch>
        </p:blipFill>
        <p:spPr>
          <a:xfrm>
            <a:off x="6781400" y="2347642"/>
            <a:ext cx="5190637" cy="4008708"/>
          </a:xfrm>
          <a:prstGeom prst="rect">
            <a:avLst/>
          </a:prstGeom>
        </p:spPr>
      </p:pic>
      <p:pic>
        <p:nvPicPr>
          <p:cNvPr id="9" name="그림 8">
            <a:extLst>
              <a:ext uri="{FF2B5EF4-FFF2-40B4-BE49-F238E27FC236}">
                <a16:creationId xmlns:a16="http://schemas.microsoft.com/office/drawing/2014/main" id="{8E0B886B-534A-45E1-49C4-BD6084F14508}"/>
              </a:ext>
            </a:extLst>
          </p:cNvPr>
          <p:cNvPicPr>
            <a:picLocks noChangeAspect="1"/>
          </p:cNvPicPr>
          <p:nvPr/>
        </p:nvPicPr>
        <p:blipFill>
          <a:blip r:embed="rId4"/>
          <a:stretch>
            <a:fillRect/>
          </a:stretch>
        </p:blipFill>
        <p:spPr>
          <a:xfrm>
            <a:off x="7513935" y="819308"/>
            <a:ext cx="3725566" cy="1295498"/>
          </a:xfrm>
          <a:prstGeom prst="rect">
            <a:avLst/>
          </a:prstGeom>
        </p:spPr>
      </p:pic>
      <p:sp>
        <p:nvSpPr>
          <p:cNvPr id="11" name="직사각형 10">
            <a:extLst>
              <a:ext uri="{FF2B5EF4-FFF2-40B4-BE49-F238E27FC236}">
                <a16:creationId xmlns:a16="http://schemas.microsoft.com/office/drawing/2014/main" id="{35C54154-1000-EB21-D15D-F0CCDBF2DCBF}"/>
              </a:ext>
            </a:extLst>
          </p:cNvPr>
          <p:cNvSpPr/>
          <p:nvPr/>
        </p:nvSpPr>
        <p:spPr>
          <a:xfrm>
            <a:off x="7513935" y="797240"/>
            <a:ext cx="547390" cy="167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3412264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164626"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Text encoding</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4D2B1B19-93A8-E101-A7AC-F8FDBA7CC51F}"/>
              </a:ext>
            </a:extLst>
          </p:cNvPr>
          <p:cNvSpPr txBox="1"/>
          <p:nvPr/>
        </p:nvSpPr>
        <p:spPr>
          <a:xfrm>
            <a:off x="307041" y="1363418"/>
            <a:ext cx="11084859"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t>Require text caption for target concept images.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Use existing description (e.g., </a:t>
            </a:r>
            <a:r>
              <a:rPr lang="en-US" altLang="ko-KR" dirty="0" err="1"/>
              <a:t>moongate</a:t>
            </a:r>
            <a:r>
              <a:rPr lang="en-US" altLang="ko-KR" dirty="0"/>
              <a:t>) or introduce new modifier token (e.g., V* dog) for unique instances.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Initialize V* with rare token embedding, optimize with cross-attention parameters.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Example caption: "photo of a V* dog.“</a:t>
            </a:r>
          </a:p>
        </p:txBody>
      </p:sp>
      <p:sp>
        <p:nvSpPr>
          <p:cNvPr id="11" name="직사각형 10">
            <a:extLst>
              <a:ext uri="{FF2B5EF4-FFF2-40B4-BE49-F238E27FC236}">
                <a16:creationId xmlns:a16="http://schemas.microsoft.com/office/drawing/2014/main" id="{35C54154-1000-EB21-D15D-F0CCDBF2DCBF}"/>
              </a:ext>
            </a:extLst>
          </p:cNvPr>
          <p:cNvSpPr/>
          <p:nvPr/>
        </p:nvSpPr>
        <p:spPr>
          <a:xfrm>
            <a:off x="7513935" y="797240"/>
            <a:ext cx="547390" cy="167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52383D5-7047-A087-108C-2D5A1956BCBC}"/>
              </a:ext>
            </a:extLst>
          </p:cNvPr>
          <p:cNvSpPr txBox="1"/>
          <p:nvPr/>
        </p:nvSpPr>
        <p:spPr>
          <a:xfrm>
            <a:off x="57750" y="4014954"/>
            <a:ext cx="4164626"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Regularization dataset</a:t>
            </a:r>
            <a:endParaRPr lang="en-US" altLang="ko-KR" b="1" dirty="0">
              <a:latin typeface="맑은 고딕" panose="020B0503020000020004" pitchFamily="50" charset="-127"/>
              <a:ea typeface="맑은 고딕" panose="020B0503020000020004" pitchFamily="50" charset="-127"/>
            </a:endParaRPr>
          </a:p>
        </p:txBody>
      </p:sp>
      <p:sp>
        <p:nvSpPr>
          <p:cNvPr id="5" name="TextBox 4">
            <a:extLst>
              <a:ext uri="{FF2B5EF4-FFF2-40B4-BE49-F238E27FC236}">
                <a16:creationId xmlns:a16="http://schemas.microsoft.com/office/drawing/2014/main" id="{5DCEABEA-B7CE-48A8-C97B-43D51C17220D}"/>
              </a:ext>
            </a:extLst>
          </p:cNvPr>
          <p:cNvSpPr txBox="1"/>
          <p:nvPr/>
        </p:nvSpPr>
        <p:spPr>
          <a:xfrm>
            <a:off x="307041" y="4496313"/>
            <a:ext cx="11084859"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t>Fine-tuning can lead to </a:t>
            </a:r>
            <a:r>
              <a:rPr lang="en-US" altLang="ko-KR" b="1" dirty="0"/>
              <a:t>language drift</a:t>
            </a:r>
            <a:r>
              <a:rPr lang="en-US" altLang="ko-KR" dirty="0"/>
              <a:t>, model forgets associations.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Regularization needed to prevent leaks and maintain existing concepts.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Select 200 regularization images with similar captions to target text prompt.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Use threshold of 0.85 similarity in </a:t>
            </a:r>
            <a:r>
              <a:rPr lang="en-US" altLang="ko-KR" b="1" dirty="0"/>
              <a:t>CLIP text encoder</a:t>
            </a:r>
            <a:r>
              <a:rPr lang="en-US" altLang="ko-KR" dirty="0"/>
              <a:t> feature space.</a:t>
            </a:r>
          </a:p>
        </p:txBody>
      </p:sp>
      <p:grpSp>
        <p:nvGrpSpPr>
          <p:cNvPr id="17" name="그룹 16">
            <a:extLst>
              <a:ext uri="{FF2B5EF4-FFF2-40B4-BE49-F238E27FC236}">
                <a16:creationId xmlns:a16="http://schemas.microsoft.com/office/drawing/2014/main" id="{D496FBCC-0B3E-2585-73B8-6F258BC8B784}"/>
              </a:ext>
            </a:extLst>
          </p:cNvPr>
          <p:cNvGrpSpPr/>
          <p:nvPr/>
        </p:nvGrpSpPr>
        <p:grpSpPr>
          <a:xfrm>
            <a:off x="57750" y="679449"/>
            <a:ext cx="12062169" cy="3316455"/>
            <a:chOff x="57750" y="698499"/>
            <a:chExt cx="12062169" cy="3316455"/>
          </a:xfrm>
        </p:grpSpPr>
        <p:sp>
          <p:nvSpPr>
            <p:cNvPr id="16" name="직사각형 15">
              <a:extLst>
                <a:ext uri="{FF2B5EF4-FFF2-40B4-BE49-F238E27FC236}">
                  <a16:creationId xmlns:a16="http://schemas.microsoft.com/office/drawing/2014/main" id="{9C804348-354D-7507-1FC3-E2931D09147E}"/>
                </a:ext>
              </a:extLst>
            </p:cNvPr>
            <p:cNvSpPr/>
            <p:nvPr/>
          </p:nvSpPr>
          <p:spPr>
            <a:xfrm>
              <a:off x="57750" y="698499"/>
              <a:ext cx="12062169" cy="3204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FEF424DF-5722-34B6-8D7F-359693AE9F44}"/>
                </a:ext>
              </a:extLst>
            </p:cNvPr>
            <p:cNvGrpSpPr/>
            <p:nvPr/>
          </p:nvGrpSpPr>
          <p:grpSpPr>
            <a:xfrm>
              <a:off x="3917100" y="711515"/>
              <a:ext cx="4324348" cy="3303439"/>
              <a:chOff x="3917100" y="797240"/>
              <a:chExt cx="4324348" cy="3330247"/>
            </a:xfrm>
          </p:grpSpPr>
          <p:pic>
            <p:nvPicPr>
              <p:cNvPr id="12" name="그림 11">
                <a:extLst>
                  <a:ext uri="{FF2B5EF4-FFF2-40B4-BE49-F238E27FC236}">
                    <a16:creationId xmlns:a16="http://schemas.microsoft.com/office/drawing/2014/main" id="{0B02840F-CDBC-D189-DE16-7540263DBE15}"/>
                  </a:ext>
                </a:extLst>
              </p:cNvPr>
              <p:cNvPicPr>
                <a:picLocks noChangeAspect="1"/>
              </p:cNvPicPr>
              <p:nvPr/>
            </p:nvPicPr>
            <p:blipFill>
              <a:blip r:embed="rId3"/>
              <a:stretch>
                <a:fillRect/>
              </a:stretch>
            </p:blipFill>
            <p:spPr>
              <a:xfrm>
                <a:off x="3917100" y="797240"/>
                <a:ext cx="4324348" cy="3330246"/>
              </a:xfrm>
              <a:prstGeom prst="rect">
                <a:avLst/>
              </a:prstGeom>
            </p:spPr>
          </p:pic>
          <p:sp>
            <p:nvSpPr>
              <p:cNvPr id="14" name="직사각형 13">
                <a:extLst>
                  <a:ext uri="{FF2B5EF4-FFF2-40B4-BE49-F238E27FC236}">
                    <a16:creationId xmlns:a16="http://schemas.microsoft.com/office/drawing/2014/main" id="{66FC423D-C8CF-6933-A893-87C90E222371}"/>
                  </a:ext>
                </a:extLst>
              </p:cNvPr>
              <p:cNvSpPr/>
              <p:nvPr/>
            </p:nvSpPr>
            <p:spPr>
              <a:xfrm>
                <a:off x="5934075" y="3943351"/>
                <a:ext cx="2307373" cy="18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9531997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7809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Joint training on multiple concepts.</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24</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4D2B1B19-93A8-E101-A7AC-F8FDBA7CC51F}"/>
              </a:ext>
            </a:extLst>
          </p:cNvPr>
          <p:cNvSpPr txBox="1"/>
          <p:nvPr/>
        </p:nvSpPr>
        <p:spPr>
          <a:xfrm>
            <a:off x="307041" y="1569363"/>
            <a:ext cx="11532534"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t>Joint training for multiple concepts by combining individual concept datasets.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Use different modifier tokens V</a:t>
            </a:r>
            <a:r>
              <a:rPr lang="en-US" altLang="ko-KR" baseline="-25000" dirty="0"/>
              <a:t>i</a:t>
            </a:r>
            <a:r>
              <a:rPr lang="en-US" altLang="ko-KR" dirty="0"/>
              <a:t>* initialized with different rarely-occurring tokens for target concepts.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Initialize with rarely-occurring tokens, optimize with cross-attention key and value matrices.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Better results for composing two concepts compared to methods that fine-tune all weights (e.g., DreamBooth). </a:t>
            </a:r>
            <a:r>
              <a:rPr lang="en-US" altLang="ko-KR" dirty="0">
                <a:sym typeface="Wingdings" panose="05000000000000000000" pitchFamily="2" charset="2"/>
              </a:rPr>
              <a:t> Figure. 7</a:t>
            </a:r>
            <a:endParaRPr lang="en-US" altLang="ko-KR" dirty="0"/>
          </a:p>
        </p:txBody>
      </p:sp>
    </p:spTree>
    <p:extLst>
      <p:ext uri="{BB962C8B-B14F-4D97-AF65-F5344CB8AC3E}">
        <p14:creationId xmlns:p14="http://schemas.microsoft.com/office/powerpoint/2010/main" val="281188994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1" y="904579"/>
            <a:ext cx="4789532" cy="338554"/>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a:latin typeface="맑은 고딕" panose="020B0503020000020004" pitchFamily="50" charset="-127"/>
                <a:ea typeface="맑은 고딕" panose="020B0503020000020004" pitchFamily="50" charset="-127"/>
              </a:rPr>
              <a:t>Figure 7. Multi-concept fine-tuning results.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3BA4215C-D113-ABBF-EA63-9D7705DC7E67}"/>
              </a:ext>
            </a:extLst>
          </p:cNvPr>
          <p:cNvPicPr>
            <a:picLocks noChangeAspect="1"/>
          </p:cNvPicPr>
          <p:nvPr/>
        </p:nvPicPr>
        <p:blipFill rotWithShape="1">
          <a:blip r:embed="rId3"/>
          <a:srcRect b="11888"/>
          <a:stretch/>
        </p:blipFill>
        <p:spPr>
          <a:xfrm>
            <a:off x="5229227" y="1028700"/>
            <a:ext cx="6508747" cy="5692775"/>
          </a:xfrm>
          <a:prstGeom prst="rect">
            <a:avLst/>
          </a:prstGeom>
        </p:spPr>
      </p:pic>
      <p:sp>
        <p:nvSpPr>
          <p:cNvPr id="7" name="TextBox 6">
            <a:extLst>
              <a:ext uri="{FF2B5EF4-FFF2-40B4-BE49-F238E27FC236}">
                <a16:creationId xmlns:a16="http://schemas.microsoft.com/office/drawing/2014/main" id="{A939621D-D6E3-564B-13EB-BC157D4F692C}"/>
              </a:ext>
            </a:extLst>
          </p:cNvPr>
          <p:cNvSpPr txBox="1"/>
          <p:nvPr/>
        </p:nvSpPr>
        <p:spPr>
          <a:xfrm>
            <a:off x="454026" y="1799365"/>
            <a:ext cx="4194174" cy="4401205"/>
          </a:xfrm>
          <a:prstGeom prst="rect">
            <a:avLst/>
          </a:prstGeom>
          <a:noFill/>
        </p:spPr>
        <p:txBody>
          <a:bodyPr wrap="square">
            <a:spAutoFit/>
          </a:bodyPr>
          <a:lstStyle/>
          <a:p>
            <a:r>
              <a:rPr lang="en-US" altLang="ko-KR" sz="1400" dirty="0"/>
              <a:t>First row: our method has higher visual similarity with the personal cat and chair images shown in the first column while following the text condition. </a:t>
            </a:r>
          </a:p>
          <a:p>
            <a:endParaRPr lang="en-US" altLang="ko-KR" sz="1400" dirty="0"/>
          </a:p>
          <a:p>
            <a:r>
              <a:rPr lang="en-US" altLang="ko-KR" sz="1400" dirty="0"/>
              <a:t>Second row: DreamBooth omits the cat in 3 out of 4 images, whereas our method generates both cats and wooden pots. </a:t>
            </a:r>
          </a:p>
          <a:p>
            <a:endParaRPr lang="en-US" altLang="ko-KR" sz="1400" dirty="0"/>
          </a:p>
          <a:p>
            <a:r>
              <a:rPr lang="en-US" altLang="ko-KR" sz="1400" dirty="0"/>
              <a:t>Third row: our method generates the target flower in the wooden pot while maintaining the visual similarity to the target images. </a:t>
            </a:r>
          </a:p>
          <a:p>
            <a:endParaRPr lang="en-US" altLang="ko-KR" sz="1400" dirty="0"/>
          </a:p>
          <a:p>
            <a:r>
              <a:rPr lang="en-US" altLang="ko-KR" sz="1400" dirty="0"/>
              <a:t>Fourth row: generating the target table and chair together in a garden. </a:t>
            </a:r>
          </a:p>
          <a:p>
            <a:endParaRPr lang="en-US" altLang="ko-KR" sz="1400" dirty="0"/>
          </a:p>
          <a:p>
            <a:r>
              <a:rPr lang="en-US" altLang="ko-KR" sz="1400" dirty="0"/>
              <a:t>For all settings, our optimization-based approach and joint training perform better than DreamBooth, and joint training performs better than the optimization-based method.</a:t>
            </a:r>
          </a:p>
        </p:txBody>
      </p:sp>
    </p:spTree>
    <p:extLst>
      <p:ext uri="{BB962C8B-B14F-4D97-AF65-F5344CB8AC3E}">
        <p14:creationId xmlns:p14="http://schemas.microsoft.com/office/powerpoint/2010/main" val="128408100"/>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56572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Constrained optimization to merge concepts.</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26</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4D2B1B19-93A8-E101-A7AC-F8FDBA7CC51F}"/>
              </a:ext>
            </a:extLst>
          </p:cNvPr>
          <p:cNvSpPr txBox="1"/>
          <p:nvPr/>
        </p:nvSpPr>
        <p:spPr>
          <a:xfrm>
            <a:off x="307041" y="1569363"/>
            <a:ext cx="11389659" cy="2585323"/>
          </a:xfrm>
          <a:prstGeom prst="rect">
            <a:avLst/>
          </a:prstGeom>
          <a:noFill/>
        </p:spPr>
        <p:txBody>
          <a:bodyPr wrap="square">
            <a:spAutoFit/>
          </a:bodyPr>
          <a:lstStyle/>
          <a:p>
            <a:pPr marL="285750" indent="-285750">
              <a:buFont typeface="Arial" panose="020B0604020202020204" pitchFamily="34" charset="0"/>
              <a:buChar char="•"/>
            </a:pPr>
            <a:r>
              <a:rPr lang="en-US" altLang="ko-KR" dirty="0"/>
              <a:t>Method updates key and value projection matrices for text features.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Merges matrices to allow generation with multiple fine-tuned concepts.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Composition objective formulated as constrained least squares problem.</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Closed-form solution using method of Lagrange multipliers.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Faster than joint training, coherent generation of two new concepts in single scene.</a:t>
            </a:r>
          </a:p>
        </p:txBody>
      </p:sp>
    </p:spTree>
    <p:extLst>
      <p:ext uri="{BB962C8B-B14F-4D97-AF65-F5344CB8AC3E}">
        <p14:creationId xmlns:p14="http://schemas.microsoft.com/office/powerpoint/2010/main" val="132502142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56572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Constrained optimization to merge concepts.</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27</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pic>
        <p:nvPicPr>
          <p:cNvPr id="7" name="그림 6">
            <a:extLst>
              <a:ext uri="{FF2B5EF4-FFF2-40B4-BE49-F238E27FC236}">
                <a16:creationId xmlns:a16="http://schemas.microsoft.com/office/drawing/2014/main" id="{A5E4128C-7A64-E960-D192-0F4BC772D3AE}"/>
              </a:ext>
            </a:extLst>
          </p:cNvPr>
          <p:cNvPicPr>
            <a:picLocks noChangeAspect="1"/>
          </p:cNvPicPr>
          <p:nvPr/>
        </p:nvPicPr>
        <p:blipFill>
          <a:blip r:embed="rId3"/>
          <a:stretch>
            <a:fillRect/>
          </a:stretch>
        </p:blipFill>
        <p:spPr>
          <a:xfrm>
            <a:off x="961383" y="1483951"/>
            <a:ext cx="4319040" cy="5107349"/>
          </a:xfrm>
          <a:prstGeom prst="rect">
            <a:avLst/>
          </a:prstGeom>
        </p:spPr>
      </p:pic>
      <p:pic>
        <p:nvPicPr>
          <p:cNvPr id="3" name="그림 2">
            <a:extLst>
              <a:ext uri="{FF2B5EF4-FFF2-40B4-BE49-F238E27FC236}">
                <a16:creationId xmlns:a16="http://schemas.microsoft.com/office/drawing/2014/main" id="{615DC8EC-DC7C-B9A5-EE59-3197047D0BA1}"/>
              </a:ext>
            </a:extLst>
          </p:cNvPr>
          <p:cNvPicPr>
            <a:picLocks noChangeAspect="1"/>
          </p:cNvPicPr>
          <p:nvPr/>
        </p:nvPicPr>
        <p:blipFill>
          <a:blip r:embed="rId4"/>
          <a:stretch>
            <a:fillRect/>
          </a:stretch>
        </p:blipFill>
        <p:spPr>
          <a:xfrm>
            <a:off x="7200900" y="1483951"/>
            <a:ext cx="4090987" cy="2819897"/>
          </a:xfrm>
          <a:prstGeom prst="rect">
            <a:avLst/>
          </a:prstGeom>
        </p:spPr>
      </p:pic>
    </p:spTree>
    <p:extLst>
      <p:ext uri="{BB962C8B-B14F-4D97-AF65-F5344CB8AC3E}">
        <p14:creationId xmlns:p14="http://schemas.microsoft.com/office/powerpoint/2010/main" val="243255108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56572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Constrained optimization to merge concepts.</a:t>
            </a:r>
            <a:endParaRPr lang="en-US" altLang="ko-KR"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28</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Methods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8F6B6530-80EC-B066-8946-D730ACD9C4D7}"/>
              </a:ext>
            </a:extLst>
          </p:cNvPr>
          <p:cNvPicPr>
            <a:picLocks noChangeAspect="1"/>
          </p:cNvPicPr>
          <p:nvPr/>
        </p:nvPicPr>
        <p:blipFill rotWithShape="1">
          <a:blip r:embed="rId3"/>
          <a:srcRect b="49375"/>
          <a:stretch/>
        </p:blipFill>
        <p:spPr>
          <a:xfrm>
            <a:off x="980518" y="2002155"/>
            <a:ext cx="4237756" cy="4179570"/>
          </a:xfrm>
          <a:prstGeom prst="rect">
            <a:avLst/>
          </a:prstGeom>
        </p:spPr>
      </p:pic>
      <p:pic>
        <p:nvPicPr>
          <p:cNvPr id="9" name="그림 8">
            <a:extLst>
              <a:ext uri="{FF2B5EF4-FFF2-40B4-BE49-F238E27FC236}">
                <a16:creationId xmlns:a16="http://schemas.microsoft.com/office/drawing/2014/main" id="{962CDB43-011F-A23D-18BA-C00B5A8B5EFD}"/>
              </a:ext>
            </a:extLst>
          </p:cNvPr>
          <p:cNvPicPr>
            <a:picLocks noChangeAspect="1"/>
          </p:cNvPicPr>
          <p:nvPr/>
        </p:nvPicPr>
        <p:blipFill rotWithShape="1">
          <a:blip r:embed="rId3"/>
          <a:srcRect t="50509"/>
          <a:stretch/>
        </p:blipFill>
        <p:spPr>
          <a:xfrm>
            <a:off x="7050484" y="2002155"/>
            <a:ext cx="4160998" cy="4011917"/>
          </a:xfrm>
          <a:prstGeom prst="rect">
            <a:avLst/>
          </a:prstGeom>
        </p:spPr>
      </p:pic>
    </p:spTree>
    <p:extLst>
      <p:ext uri="{BB962C8B-B14F-4D97-AF65-F5344CB8AC3E}">
        <p14:creationId xmlns:p14="http://schemas.microsoft.com/office/powerpoint/2010/main" val="1418260653"/>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862539"/>
            <a:ext cx="11759666" cy="1477328"/>
          </a:xfrm>
          <a:prstGeom prst="rect">
            <a:avLst/>
          </a:prstGeom>
          <a:noFill/>
        </p:spPr>
        <p:txBody>
          <a:bodyPr wrap="square">
            <a:spAutoFit/>
          </a:bodyPr>
          <a:lstStyle/>
          <a:p>
            <a:pPr marL="285750" indent="-285750">
              <a:buFont typeface="Arial" panose="020B0604020202020204" pitchFamily="34" charset="0"/>
              <a:buChar char="•"/>
            </a:pPr>
            <a:r>
              <a:rPr lang="ko-KR" altLang="en-US" dirty="0" err="1"/>
              <a:t>라그랑주</a:t>
            </a:r>
            <a:r>
              <a:rPr lang="ko-KR" altLang="en-US" dirty="0"/>
              <a:t> </a:t>
            </a:r>
            <a:r>
              <a:rPr lang="ko-KR" altLang="en-US" dirty="0" err="1"/>
              <a:t>승수법</a:t>
            </a:r>
            <a:r>
              <a:rPr lang="ko-KR" altLang="en-US" dirty="0"/>
              <a:t> </a:t>
            </a:r>
            <a:r>
              <a:rPr lang="en-US" altLang="ko-KR" dirty="0"/>
              <a:t>(Lagrange multiplier method)</a:t>
            </a:r>
            <a:r>
              <a:rPr lang="ko-KR" altLang="en-US" dirty="0"/>
              <a:t>은 프랑스의 수학자 </a:t>
            </a:r>
            <a:r>
              <a:rPr lang="ko-KR" altLang="en-US" dirty="0" err="1"/>
              <a:t>조세프루이</a:t>
            </a:r>
            <a:r>
              <a:rPr lang="ko-KR" altLang="en-US" dirty="0"/>
              <a:t> </a:t>
            </a:r>
            <a:r>
              <a:rPr lang="ko-KR" altLang="en-US" dirty="0" err="1"/>
              <a:t>라그랑주</a:t>
            </a:r>
            <a:r>
              <a:rPr lang="ko-KR" altLang="en-US" dirty="0"/>
              <a:t> </a:t>
            </a:r>
            <a:r>
              <a:rPr lang="en-US" altLang="ko-KR" dirty="0"/>
              <a:t>(Joseph-Louis Lagrange)</a:t>
            </a:r>
            <a:r>
              <a:rPr lang="ko-KR" altLang="en-US" dirty="0"/>
              <a:t>가 제약 조건이 있는 최적화 문제를 풀기 위해 고안한 방법이다</a:t>
            </a:r>
            <a:r>
              <a:rPr lang="en-US" altLang="ko-KR" dirty="0"/>
              <a:t>. </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ko-KR" altLang="en-US" dirty="0" err="1"/>
              <a:t>라그랑주</a:t>
            </a:r>
            <a:r>
              <a:rPr lang="ko-KR" altLang="en-US" dirty="0"/>
              <a:t> 승수법은 어떠한 문제의 최적점을 찾는 것이 아니라</a:t>
            </a:r>
            <a:r>
              <a:rPr lang="en-US" altLang="ko-KR" dirty="0"/>
              <a:t>, </a:t>
            </a:r>
            <a:r>
              <a:rPr lang="ko-KR" altLang="en-US" dirty="0"/>
              <a:t>최적점이 되기 위한 조건을 찾는 방법이다</a:t>
            </a:r>
            <a:r>
              <a:rPr lang="en-US" altLang="ko-KR" dirty="0"/>
              <a:t>. </a:t>
            </a:r>
            <a:r>
              <a:rPr lang="ko-KR" altLang="en-US" dirty="0"/>
              <a:t>즉</a:t>
            </a:r>
            <a:r>
              <a:rPr lang="en-US" altLang="ko-KR" dirty="0"/>
              <a:t>, </a:t>
            </a:r>
            <a:r>
              <a:rPr lang="ko-KR" altLang="en-US" dirty="0"/>
              <a:t>최적해의 필요조건을 찾는 방법이다</a:t>
            </a:r>
            <a:r>
              <a:rPr lang="en-US" altLang="ko-KR" dirty="0"/>
              <a:t>.</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29</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Lagrange multiplier, KKT (</a:t>
            </a:r>
            <a:r>
              <a:rPr lang="en-US" altLang="ko-KR" sz="3200" b="1" dirty="0" err="1">
                <a:solidFill>
                  <a:srgbClr val="433A31"/>
                </a:solidFill>
                <a:latin typeface="+mj-ea"/>
                <a:ea typeface="+mj-ea"/>
                <a:cs typeface="Lato Light"/>
                <a:sym typeface="Lato Light"/>
              </a:rPr>
              <a:t>Karush</a:t>
            </a:r>
            <a:r>
              <a:rPr lang="en-US" altLang="ko-KR" sz="3200" b="1" dirty="0">
                <a:solidFill>
                  <a:srgbClr val="433A31"/>
                </a:solidFill>
                <a:latin typeface="+mj-ea"/>
                <a:ea typeface="+mj-ea"/>
                <a:cs typeface="Lato Light"/>
                <a:sym typeface="Lato Light"/>
              </a:rPr>
              <a:t>-Kuhn-Tucker) </a:t>
            </a:r>
            <a:endParaRPr lang="ko-KR" altLang="en-US" sz="20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AED63DC7-02A5-6701-F958-93761E012391}"/>
              </a:ext>
            </a:extLst>
          </p:cNvPr>
          <p:cNvPicPr>
            <a:picLocks noChangeAspect="1"/>
          </p:cNvPicPr>
          <p:nvPr/>
        </p:nvPicPr>
        <p:blipFill>
          <a:blip r:embed="rId3"/>
          <a:stretch>
            <a:fillRect/>
          </a:stretch>
        </p:blipFill>
        <p:spPr>
          <a:xfrm>
            <a:off x="2328330" y="2522435"/>
            <a:ext cx="7535340" cy="4120104"/>
          </a:xfrm>
          <a:prstGeom prst="rect">
            <a:avLst/>
          </a:prstGeom>
        </p:spPr>
      </p:pic>
    </p:spTree>
    <p:extLst>
      <p:ext uri="{BB962C8B-B14F-4D97-AF65-F5344CB8AC3E}">
        <p14:creationId xmlns:p14="http://schemas.microsoft.com/office/powerpoint/2010/main" val="107322628"/>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0" y="799682"/>
            <a:ext cx="12192000" cy="1387640"/>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Background</a:t>
            </a:r>
          </a:p>
        </p:txBody>
      </p:sp>
      <p:pic>
        <p:nvPicPr>
          <p:cNvPr id="2050" name="Picture 2">
            <a:extLst>
              <a:ext uri="{FF2B5EF4-FFF2-40B4-BE49-F238E27FC236}">
                <a16:creationId xmlns:a16="http://schemas.microsoft.com/office/drawing/2014/main" id="{F91F6F46-E404-D0E4-1075-B8BA84310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940" y="2550178"/>
            <a:ext cx="7818120" cy="398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005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30</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Lagrange multiplier, KKT (</a:t>
            </a:r>
            <a:r>
              <a:rPr lang="en-US" altLang="ko-KR" sz="3200" b="1" dirty="0" err="1">
                <a:solidFill>
                  <a:srgbClr val="433A31"/>
                </a:solidFill>
                <a:latin typeface="+mj-ea"/>
                <a:ea typeface="+mj-ea"/>
                <a:cs typeface="Lato Light"/>
                <a:sym typeface="Lato Light"/>
              </a:rPr>
              <a:t>Karush</a:t>
            </a:r>
            <a:r>
              <a:rPr lang="en-US" altLang="ko-KR" sz="3200" b="1" dirty="0">
                <a:solidFill>
                  <a:srgbClr val="433A31"/>
                </a:solidFill>
                <a:latin typeface="+mj-ea"/>
                <a:ea typeface="+mj-ea"/>
                <a:cs typeface="Lato Light"/>
                <a:sym typeface="Lato Light"/>
              </a:rPr>
              <a:t>-Kuhn-Tucker) </a:t>
            </a:r>
            <a:endParaRPr lang="ko-KR" altLang="en-US" sz="20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9F01E01A-E6A1-3D5B-E9BC-6922D6E18F7E}"/>
              </a:ext>
            </a:extLst>
          </p:cNvPr>
          <p:cNvPicPr>
            <a:picLocks noChangeAspect="1"/>
          </p:cNvPicPr>
          <p:nvPr/>
        </p:nvPicPr>
        <p:blipFill>
          <a:blip r:embed="rId3"/>
          <a:stretch>
            <a:fillRect/>
          </a:stretch>
        </p:blipFill>
        <p:spPr>
          <a:xfrm>
            <a:off x="2914158" y="859127"/>
            <a:ext cx="6330232" cy="5862348"/>
          </a:xfrm>
          <a:prstGeom prst="rect">
            <a:avLst/>
          </a:prstGeom>
        </p:spPr>
      </p:pic>
    </p:spTree>
    <p:extLst>
      <p:ext uri="{BB962C8B-B14F-4D97-AF65-F5344CB8AC3E}">
        <p14:creationId xmlns:p14="http://schemas.microsoft.com/office/powerpoint/2010/main" val="3372815924"/>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335220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Training details.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31</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Abstract &amp; Conclusion</a:t>
            </a:r>
            <a:endParaRPr lang="ko-KR" altLang="en-US" sz="3200" b="1" dirty="0">
              <a:solidFill>
                <a:srgbClr val="433A31"/>
              </a:solidFill>
              <a:latin typeface="+mj-ea"/>
              <a:ea typeface="+mj-ea"/>
              <a:cs typeface="Lato Light"/>
              <a:sym typeface="Lato Light"/>
            </a:endParaRPr>
          </a:p>
        </p:txBody>
      </p:sp>
      <p:sp>
        <p:nvSpPr>
          <p:cNvPr id="3" name="TextBox 2">
            <a:extLst>
              <a:ext uri="{FF2B5EF4-FFF2-40B4-BE49-F238E27FC236}">
                <a16:creationId xmlns:a16="http://schemas.microsoft.com/office/drawing/2014/main" id="{B7818362-36F3-C5EF-8098-1A9F58793C86}"/>
              </a:ext>
            </a:extLst>
          </p:cNvPr>
          <p:cNvSpPr txBox="1"/>
          <p:nvPr/>
        </p:nvSpPr>
        <p:spPr>
          <a:xfrm>
            <a:off x="514349" y="1698963"/>
            <a:ext cx="10706101" cy="3139321"/>
          </a:xfrm>
          <a:prstGeom prst="rect">
            <a:avLst/>
          </a:prstGeom>
          <a:noFill/>
        </p:spPr>
        <p:txBody>
          <a:bodyPr wrap="square">
            <a:spAutoFit/>
          </a:bodyPr>
          <a:lstStyle/>
          <a:p>
            <a:pPr marL="285750" indent="-285750">
              <a:buFont typeface="Arial" panose="020B0604020202020204" pitchFamily="34" charset="0"/>
              <a:buChar char="•"/>
            </a:pPr>
            <a:r>
              <a:rPr lang="en-US" altLang="ko-KR" dirty="0"/>
              <a:t>Training for 250 steps (single-concept) or 500 steps (two-concept joint training).</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Batch size: 8; Learning rate: 8×10</a:t>
            </a:r>
            <a:r>
              <a:rPr lang="en-US" altLang="ko-KR" baseline="30000" dirty="0"/>
              <a:t>−5</a:t>
            </a:r>
            <a:r>
              <a:rPr lang="en-US" altLang="ko-KR" dirty="0"/>
              <a: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During training, we also randomly resize only the target images from 0.4−1.4× and append the prompt “very small”, “far away” or “zoomed in”, “close up” accordingly to the text prompt based on resize ratio.</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Backpropagate loss on valid regions </a:t>
            </a:r>
            <a:r>
              <a:rPr lang="en-US" altLang="ko-KR" dirty="0">
                <a:sym typeface="Wingdings" panose="05000000000000000000" pitchFamily="2" charset="2"/>
              </a:rPr>
              <a:t> cross-attention layer</a:t>
            </a:r>
            <a:r>
              <a:rPr lang="en-US" altLang="ko-KR" dirty="0"/>
              <a: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This leads to faster convergence and improved results.</a:t>
            </a:r>
            <a:endParaRPr lang="ko-KR" altLang="en-US" dirty="0"/>
          </a:p>
        </p:txBody>
      </p:sp>
    </p:spTree>
    <p:extLst>
      <p:ext uri="{BB962C8B-B14F-4D97-AF65-F5344CB8AC3E}">
        <p14:creationId xmlns:p14="http://schemas.microsoft.com/office/powerpoint/2010/main" val="154168225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599975"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Single-Concept Fine-tuning Results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32</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9E8347F5-F242-CD99-8D67-81431C600FB6}"/>
              </a:ext>
            </a:extLst>
          </p:cNvPr>
          <p:cNvPicPr>
            <a:picLocks noChangeAspect="1"/>
          </p:cNvPicPr>
          <p:nvPr/>
        </p:nvPicPr>
        <p:blipFill rotWithShape="1">
          <a:blip r:embed="rId3"/>
          <a:srcRect b="15716"/>
          <a:stretch/>
        </p:blipFill>
        <p:spPr>
          <a:xfrm>
            <a:off x="3457575" y="1356158"/>
            <a:ext cx="5276850" cy="5482792"/>
          </a:xfrm>
          <a:prstGeom prst="rect">
            <a:avLst/>
          </a:prstGeom>
        </p:spPr>
      </p:pic>
    </p:spTree>
    <p:extLst>
      <p:ext uri="{BB962C8B-B14F-4D97-AF65-F5344CB8AC3E}">
        <p14:creationId xmlns:p14="http://schemas.microsoft.com/office/powerpoint/2010/main" val="148342071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1835BA-A557-4C10-BDB9-8D53F2921256}"/>
              </a:ext>
            </a:extLst>
          </p:cNvPr>
          <p:cNvSpPr txBox="1"/>
          <p:nvPr/>
        </p:nvSpPr>
        <p:spPr>
          <a:xfrm>
            <a:off x="57750" y="904579"/>
            <a:ext cx="48190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Multiple-Concept Fine-tuning Results</a:t>
            </a: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33</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6FF41F4E-4196-C9F9-E17B-6ED0DA5D24D8}"/>
              </a:ext>
            </a:extLst>
          </p:cNvPr>
          <p:cNvPicPr>
            <a:picLocks noChangeAspect="1"/>
          </p:cNvPicPr>
          <p:nvPr/>
        </p:nvPicPr>
        <p:blipFill rotWithShape="1">
          <a:blip r:embed="rId3"/>
          <a:srcRect b="11667"/>
          <a:stretch/>
        </p:blipFill>
        <p:spPr>
          <a:xfrm>
            <a:off x="3038475" y="1443472"/>
            <a:ext cx="6115050" cy="5338328"/>
          </a:xfrm>
          <a:prstGeom prst="rect">
            <a:avLst/>
          </a:prstGeom>
        </p:spPr>
      </p:pic>
    </p:spTree>
    <p:extLst>
      <p:ext uri="{BB962C8B-B14F-4D97-AF65-F5344CB8AC3E}">
        <p14:creationId xmlns:p14="http://schemas.microsoft.com/office/powerpoint/2010/main" val="2817624136"/>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34</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pic>
        <p:nvPicPr>
          <p:cNvPr id="5" name="그림 4">
            <a:extLst>
              <a:ext uri="{FF2B5EF4-FFF2-40B4-BE49-F238E27FC236}">
                <a16:creationId xmlns:a16="http://schemas.microsoft.com/office/drawing/2014/main" id="{850AF4F8-3341-8B0B-C6DA-5FEFD62E52CC}"/>
              </a:ext>
            </a:extLst>
          </p:cNvPr>
          <p:cNvPicPr>
            <a:picLocks noChangeAspect="1"/>
          </p:cNvPicPr>
          <p:nvPr/>
        </p:nvPicPr>
        <p:blipFill>
          <a:blip r:embed="rId3"/>
          <a:stretch>
            <a:fillRect/>
          </a:stretch>
        </p:blipFill>
        <p:spPr>
          <a:xfrm>
            <a:off x="175460" y="2466975"/>
            <a:ext cx="7034965" cy="2970318"/>
          </a:xfrm>
          <a:prstGeom prst="rect">
            <a:avLst/>
          </a:prstGeom>
        </p:spPr>
      </p:pic>
      <p:pic>
        <p:nvPicPr>
          <p:cNvPr id="9" name="그림 8">
            <a:extLst>
              <a:ext uri="{FF2B5EF4-FFF2-40B4-BE49-F238E27FC236}">
                <a16:creationId xmlns:a16="http://schemas.microsoft.com/office/drawing/2014/main" id="{CC244641-42A2-70E1-CAA3-397289D1A5F8}"/>
              </a:ext>
            </a:extLst>
          </p:cNvPr>
          <p:cNvPicPr>
            <a:picLocks noChangeAspect="1"/>
          </p:cNvPicPr>
          <p:nvPr/>
        </p:nvPicPr>
        <p:blipFill>
          <a:blip r:embed="rId4"/>
          <a:stretch>
            <a:fillRect/>
          </a:stretch>
        </p:blipFill>
        <p:spPr>
          <a:xfrm>
            <a:off x="7487387" y="2085975"/>
            <a:ext cx="4290784" cy="4060716"/>
          </a:xfrm>
          <a:prstGeom prst="rect">
            <a:avLst/>
          </a:prstGeom>
        </p:spPr>
      </p:pic>
      <p:sp>
        <p:nvSpPr>
          <p:cNvPr id="10" name="TextBox 9">
            <a:extLst>
              <a:ext uri="{FF2B5EF4-FFF2-40B4-BE49-F238E27FC236}">
                <a16:creationId xmlns:a16="http://schemas.microsoft.com/office/drawing/2014/main" id="{515BC343-28C3-3C82-E707-4EC61D2FD31B}"/>
              </a:ext>
            </a:extLst>
          </p:cNvPr>
          <p:cNvSpPr txBox="1"/>
          <p:nvPr/>
        </p:nvSpPr>
        <p:spPr>
          <a:xfrm>
            <a:off x="57750" y="904579"/>
            <a:ext cx="65716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Single- and Multiple-Concept Fine-tuning Results</a:t>
            </a:r>
          </a:p>
        </p:txBody>
      </p:sp>
    </p:spTree>
    <p:extLst>
      <p:ext uri="{BB962C8B-B14F-4D97-AF65-F5344CB8AC3E}">
        <p14:creationId xmlns:p14="http://schemas.microsoft.com/office/powerpoint/2010/main" val="13413874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35</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515BC343-28C3-3C82-E707-4EC61D2FD31B}"/>
              </a:ext>
            </a:extLst>
          </p:cNvPr>
          <p:cNvSpPr txBox="1"/>
          <p:nvPr/>
        </p:nvSpPr>
        <p:spPr>
          <a:xfrm>
            <a:off x="57750" y="904579"/>
            <a:ext cx="65716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Human Preference Study</a:t>
            </a:r>
          </a:p>
        </p:txBody>
      </p:sp>
      <p:sp>
        <p:nvSpPr>
          <p:cNvPr id="3" name="TextBox 2">
            <a:extLst>
              <a:ext uri="{FF2B5EF4-FFF2-40B4-BE49-F238E27FC236}">
                <a16:creationId xmlns:a16="http://schemas.microsoft.com/office/drawing/2014/main" id="{2E09BCC0-F363-BC25-CACC-3A54C3680908}"/>
              </a:ext>
            </a:extLst>
          </p:cNvPr>
          <p:cNvSpPr txBox="1"/>
          <p:nvPr/>
        </p:nvSpPr>
        <p:spPr>
          <a:xfrm>
            <a:off x="327207" y="1832035"/>
            <a:ext cx="5925670" cy="4524315"/>
          </a:xfrm>
          <a:prstGeom prst="rect">
            <a:avLst/>
          </a:prstGeom>
          <a:noFill/>
        </p:spPr>
        <p:txBody>
          <a:bodyPr wrap="square">
            <a:spAutoFit/>
          </a:bodyPr>
          <a:lstStyle/>
          <a:p>
            <a:pPr marL="285750" indent="-285750">
              <a:buFont typeface="Arial" panose="020B0604020202020204" pitchFamily="34" charset="0"/>
              <a:buChar char="•"/>
            </a:pPr>
            <a:r>
              <a:rPr lang="en-US" altLang="ko-KR" dirty="0"/>
              <a:t>Human preference study using </a:t>
            </a:r>
            <a:r>
              <a:rPr lang="en-US" altLang="ko-KR" b="1" dirty="0"/>
              <a:t>Amazon Mechanical Turk</a:t>
            </a:r>
            <a:r>
              <a:rPr lang="en-US" altLang="ko-KR" dirty="0"/>
              <a: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Paired test comparing: </a:t>
            </a:r>
            <a:r>
              <a:rPr lang="en-US" altLang="ko-KR" b="1" dirty="0"/>
              <a:t>DreamBooth, Textual Inversion, and Ours (w/ fine-tune all)</a:t>
            </a:r>
            <a:r>
              <a:rPr lang="en-US" altLang="ko-KR" dirty="0"/>
              <a: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Text-alignment</a:t>
            </a:r>
            <a:r>
              <a:rPr lang="en-US" altLang="ko-KR" dirty="0"/>
              <a:t>: Assess image consistency with text prompt.</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b="1" dirty="0"/>
              <a:t>Image-alignment</a:t>
            </a:r>
            <a:r>
              <a:rPr lang="en-US" altLang="ko-KR" dirty="0"/>
              <a:t>: Assess how well image represents objects in target images.</a:t>
            </a:r>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800 responses collected for each questionnaire.</a:t>
            </a:r>
          </a:p>
          <a:p>
            <a:endParaRPr lang="en-US" altLang="ko-KR" dirty="0"/>
          </a:p>
          <a:p>
            <a:pPr marL="285750" indent="-285750">
              <a:buFont typeface="Arial" panose="020B0604020202020204" pitchFamily="34" charset="0"/>
              <a:buChar char="•"/>
            </a:pPr>
            <a:r>
              <a:rPr lang="en-US" altLang="ko-KR" dirty="0"/>
              <a:t>Importance of updating only cross-attention parameters demonstrated.</a:t>
            </a:r>
            <a:endParaRPr lang="ko-KR" altLang="en-US" dirty="0"/>
          </a:p>
        </p:txBody>
      </p:sp>
      <p:pic>
        <p:nvPicPr>
          <p:cNvPr id="8" name="그림 7">
            <a:extLst>
              <a:ext uri="{FF2B5EF4-FFF2-40B4-BE49-F238E27FC236}">
                <a16:creationId xmlns:a16="http://schemas.microsoft.com/office/drawing/2014/main" id="{68E62845-59C2-24A1-A055-6338A27D5F6B}"/>
              </a:ext>
            </a:extLst>
          </p:cNvPr>
          <p:cNvPicPr>
            <a:picLocks noChangeAspect="1"/>
          </p:cNvPicPr>
          <p:nvPr/>
        </p:nvPicPr>
        <p:blipFill>
          <a:blip r:embed="rId3"/>
          <a:stretch>
            <a:fillRect/>
          </a:stretch>
        </p:blipFill>
        <p:spPr>
          <a:xfrm>
            <a:off x="6454588" y="2232053"/>
            <a:ext cx="5410205" cy="3042304"/>
          </a:xfrm>
          <a:prstGeom prst="rect">
            <a:avLst/>
          </a:prstGeom>
        </p:spPr>
      </p:pic>
    </p:spTree>
    <p:extLst>
      <p:ext uri="{BB962C8B-B14F-4D97-AF65-F5344CB8AC3E}">
        <p14:creationId xmlns:p14="http://schemas.microsoft.com/office/powerpoint/2010/main" val="1286581665"/>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36</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515BC343-28C3-3C82-E707-4EC61D2FD31B}"/>
              </a:ext>
            </a:extLst>
          </p:cNvPr>
          <p:cNvSpPr txBox="1"/>
          <p:nvPr/>
        </p:nvSpPr>
        <p:spPr>
          <a:xfrm>
            <a:off x="57750" y="904579"/>
            <a:ext cx="65716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Ablation and Applications</a:t>
            </a:r>
          </a:p>
        </p:txBody>
      </p:sp>
      <p:sp>
        <p:nvSpPr>
          <p:cNvPr id="3" name="TextBox 2">
            <a:extLst>
              <a:ext uri="{FF2B5EF4-FFF2-40B4-BE49-F238E27FC236}">
                <a16:creationId xmlns:a16="http://schemas.microsoft.com/office/drawing/2014/main" id="{2E09BCC0-F363-BC25-CACC-3A54C3680908}"/>
              </a:ext>
            </a:extLst>
          </p:cNvPr>
          <p:cNvSpPr txBox="1"/>
          <p:nvPr/>
        </p:nvSpPr>
        <p:spPr>
          <a:xfrm>
            <a:off x="327207" y="1832035"/>
            <a:ext cx="5925670" cy="4031873"/>
          </a:xfrm>
          <a:prstGeom prst="rect">
            <a:avLst/>
          </a:prstGeom>
          <a:noFill/>
        </p:spPr>
        <p:txBody>
          <a:bodyPr wrap="square">
            <a:spAutoFit/>
          </a:bodyPr>
          <a:lstStyle/>
          <a:p>
            <a:pPr marL="285750" indent="-285750">
              <a:buFont typeface="Arial" panose="020B0604020202020204" pitchFamily="34" charset="0"/>
              <a:buChar char="•"/>
            </a:pPr>
            <a:r>
              <a:rPr lang="en-US" altLang="ko-KR" sz="1600" dirty="0"/>
              <a:t>Generated images as regularization (Ours w/ Gen): Similar performance on target concept, </a:t>
            </a:r>
            <a:r>
              <a:rPr lang="en-US" altLang="ko-KR" sz="1600" b="1" dirty="0"/>
              <a:t>signs of overfitting </a:t>
            </a:r>
            <a:r>
              <a:rPr lang="en-US" altLang="ko-KR" sz="1600" dirty="0"/>
              <a:t>(Table 3).</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Without regularization dataset (Ours w/o Reg): Slightly lower image-alignment, tendency to forget existing concepts (Table 3).</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Without data augmentation (Ours w/o Aug): Lower visual similarity with target images (Table 3).</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Fine-tuning on a style: Works with specific styles, e.g., "A painting in the style of V∗ art.“</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Image editing with fine-tuned models: Compatible with existing image-editing methods, e.g., Prompt-to-prompt.</a:t>
            </a:r>
            <a:endParaRPr lang="ko-KR" altLang="en-US" sz="1600" dirty="0"/>
          </a:p>
        </p:txBody>
      </p:sp>
      <p:pic>
        <p:nvPicPr>
          <p:cNvPr id="5" name="그림 4">
            <a:extLst>
              <a:ext uri="{FF2B5EF4-FFF2-40B4-BE49-F238E27FC236}">
                <a16:creationId xmlns:a16="http://schemas.microsoft.com/office/drawing/2014/main" id="{9E645965-B5A9-A973-5F84-580C7E15E181}"/>
              </a:ext>
            </a:extLst>
          </p:cNvPr>
          <p:cNvPicPr>
            <a:picLocks noChangeAspect="1"/>
          </p:cNvPicPr>
          <p:nvPr/>
        </p:nvPicPr>
        <p:blipFill>
          <a:blip r:embed="rId3"/>
          <a:stretch>
            <a:fillRect/>
          </a:stretch>
        </p:blipFill>
        <p:spPr>
          <a:xfrm>
            <a:off x="6751601" y="2429369"/>
            <a:ext cx="5250236" cy="1999262"/>
          </a:xfrm>
          <a:prstGeom prst="rect">
            <a:avLst/>
          </a:prstGeom>
        </p:spPr>
      </p:pic>
      <p:sp>
        <p:nvSpPr>
          <p:cNvPr id="9" name="TextBox 8">
            <a:extLst>
              <a:ext uri="{FF2B5EF4-FFF2-40B4-BE49-F238E27FC236}">
                <a16:creationId xmlns:a16="http://schemas.microsoft.com/office/drawing/2014/main" id="{8A7AC6BE-F5DA-7669-BDB4-ED4FADF3EE65}"/>
              </a:ext>
            </a:extLst>
          </p:cNvPr>
          <p:cNvSpPr txBox="1"/>
          <p:nvPr/>
        </p:nvSpPr>
        <p:spPr>
          <a:xfrm>
            <a:off x="7674600" y="679592"/>
            <a:ext cx="4436354" cy="861774"/>
          </a:xfrm>
          <a:prstGeom prst="rect">
            <a:avLst/>
          </a:prstGeom>
          <a:noFill/>
          <a:ln>
            <a:solidFill>
              <a:schemeClr val="tx1"/>
            </a:solidFill>
          </a:ln>
        </p:spPr>
        <p:txBody>
          <a:bodyPr wrap="square">
            <a:spAutoFit/>
          </a:bodyPr>
          <a:lstStyle/>
          <a:p>
            <a:pPr marL="171450" indent="-171450">
              <a:buFont typeface="Arial" panose="020B0604020202020204" pitchFamily="34" charset="0"/>
              <a:buChar char="•"/>
            </a:pPr>
            <a:r>
              <a:rPr lang="en-US" altLang="ko-KR" sz="1000" dirty="0"/>
              <a:t>KID(Kernel Inception Distance)</a:t>
            </a:r>
            <a:r>
              <a:rPr lang="ko-KR" altLang="en-US" sz="1000" dirty="0"/>
              <a:t>는 </a:t>
            </a:r>
            <a:r>
              <a:rPr lang="en-US" altLang="ko-KR" sz="1000" dirty="0"/>
              <a:t>MMD(Maximum Mean Discrepancy)</a:t>
            </a:r>
            <a:r>
              <a:rPr lang="ko-KR" altLang="en-US" sz="1000" dirty="0"/>
              <a:t>를 </a:t>
            </a:r>
            <a:r>
              <a:rPr lang="en-US" altLang="ko-KR" sz="1000" dirty="0"/>
              <a:t>feature space</a:t>
            </a:r>
            <a:r>
              <a:rPr lang="ko-KR" altLang="en-US" sz="1000" dirty="0"/>
              <a:t>에서 진행하는 것을 의미합니다</a:t>
            </a:r>
            <a:r>
              <a:rPr lang="en-US" altLang="ko-KR" sz="1000" dirty="0"/>
              <a:t>. </a:t>
            </a:r>
          </a:p>
          <a:p>
            <a:pPr marL="171450" indent="-171450">
              <a:buFont typeface="Arial" panose="020B0604020202020204" pitchFamily="34" charset="0"/>
              <a:buChar char="•"/>
            </a:pPr>
            <a:endParaRPr lang="en-US" altLang="ko-KR" sz="1000" dirty="0"/>
          </a:p>
          <a:p>
            <a:pPr marL="171450" indent="-171450">
              <a:buFont typeface="Arial" panose="020B0604020202020204" pitchFamily="34" charset="0"/>
              <a:buChar char="•"/>
            </a:pPr>
            <a:r>
              <a:rPr lang="ko-KR" altLang="en-US" sz="1000" dirty="0"/>
              <a:t>간단하게는 실제 이미지와 가짜 이미지 </a:t>
            </a:r>
            <a:r>
              <a:rPr lang="en-US" altLang="ko-KR" sz="1000" dirty="0"/>
              <a:t>, </a:t>
            </a:r>
            <a:r>
              <a:rPr lang="ko-KR" altLang="en-US" sz="1000" dirty="0"/>
              <a:t>실제 이미지와 가짜 이미지의 세트 간의 </a:t>
            </a:r>
            <a:r>
              <a:rPr lang="en-US" altLang="ko-KR" sz="1000" dirty="0"/>
              <a:t>similarity</a:t>
            </a:r>
            <a:r>
              <a:rPr lang="ko-KR" altLang="en-US" sz="1000" dirty="0"/>
              <a:t>를 보는 방법이라고 볼 수 있습니다</a:t>
            </a:r>
            <a:r>
              <a:rPr lang="en-US" altLang="ko-KR" sz="1000" dirty="0"/>
              <a:t>.</a:t>
            </a:r>
            <a:endParaRPr lang="ko-KR" altLang="en-US" sz="1000" dirty="0"/>
          </a:p>
        </p:txBody>
      </p:sp>
    </p:spTree>
    <p:extLst>
      <p:ext uri="{BB962C8B-B14F-4D97-AF65-F5344CB8AC3E}">
        <p14:creationId xmlns:p14="http://schemas.microsoft.com/office/powerpoint/2010/main" val="825642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37</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a:solidFill>
                  <a:srgbClr val="433A31"/>
                </a:solidFill>
                <a:latin typeface="+mj-ea"/>
                <a:ea typeface="+mj-ea"/>
                <a:cs typeface="Lato Light"/>
                <a:sym typeface="Lato Light"/>
              </a:rPr>
              <a:t>Experiments</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515BC343-28C3-3C82-E707-4EC61D2FD31B}"/>
              </a:ext>
            </a:extLst>
          </p:cNvPr>
          <p:cNvSpPr txBox="1"/>
          <p:nvPr/>
        </p:nvSpPr>
        <p:spPr>
          <a:xfrm>
            <a:off x="57750" y="904579"/>
            <a:ext cx="65716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Ablation and Applications</a:t>
            </a:r>
          </a:p>
        </p:txBody>
      </p:sp>
      <p:sp>
        <p:nvSpPr>
          <p:cNvPr id="3" name="TextBox 2">
            <a:extLst>
              <a:ext uri="{FF2B5EF4-FFF2-40B4-BE49-F238E27FC236}">
                <a16:creationId xmlns:a16="http://schemas.microsoft.com/office/drawing/2014/main" id="{2E09BCC0-F363-BC25-CACC-3A54C3680908}"/>
              </a:ext>
            </a:extLst>
          </p:cNvPr>
          <p:cNvSpPr txBox="1"/>
          <p:nvPr/>
        </p:nvSpPr>
        <p:spPr>
          <a:xfrm>
            <a:off x="327206" y="1832035"/>
            <a:ext cx="11407593" cy="830997"/>
          </a:xfrm>
          <a:prstGeom prst="rect">
            <a:avLst/>
          </a:prstGeom>
          <a:noFill/>
        </p:spPr>
        <p:txBody>
          <a:bodyPr wrap="square">
            <a:spAutoFit/>
          </a:bodyPr>
          <a:lstStyle/>
          <a:p>
            <a:pPr marL="285750" indent="-285750">
              <a:buFont typeface="Arial" panose="020B0604020202020204" pitchFamily="34" charset="0"/>
              <a:buChar char="•"/>
            </a:pPr>
            <a:r>
              <a:rPr lang="en-US" altLang="ko-KR" sz="1600" dirty="0"/>
              <a:t>Fine-tuning on a style: Works with specific styles, e.g., "A painting in the style of V∗ art.“</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Image editing with fine-tuned models: Compatible with existing image-editing methods, e.g., Prompt-to-prompt.</a:t>
            </a:r>
            <a:endParaRPr lang="ko-KR" altLang="en-US" sz="1600" dirty="0"/>
          </a:p>
        </p:txBody>
      </p:sp>
      <p:pic>
        <p:nvPicPr>
          <p:cNvPr id="7" name="그림 6">
            <a:extLst>
              <a:ext uri="{FF2B5EF4-FFF2-40B4-BE49-F238E27FC236}">
                <a16:creationId xmlns:a16="http://schemas.microsoft.com/office/drawing/2014/main" id="{FCB75DDB-4DD1-08D4-DBC0-A626BADEDDE0}"/>
              </a:ext>
            </a:extLst>
          </p:cNvPr>
          <p:cNvPicPr>
            <a:picLocks noChangeAspect="1"/>
          </p:cNvPicPr>
          <p:nvPr/>
        </p:nvPicPr>
        <p:blipFill>
          <a:blip r:embed="rId3"/>
          <a:stretch>
            <a:fillRect/>
          </a:stretch>
        </p:blipFill>
        <p:spPr>
          <a:xfrm>
            <a:off x="455804" y="3520684"/>
            <a:ext cx="6382136" cy="2920948"/>
          </a:xfrm>
          <a:prstGeom prst="rect">
            <a:avLst/>
          </a:prstGeom>
        </p:spPr>
      </p:pic>
      <p:pic>
        <p:nvPicPr>
          <p:cNvPr id="13" name="그림 12">
            <a:extLst>
              <a:ext uri="{FF2B5EF4-FFF2-40B4-BE49-F238E27FC236}">
                <a16:creationId xmlns:a16="http://schemas.microsoft.com/office/drawing/2014/main" id="{EF906B65-CCFB-BB01-2866-B184A418788F}"/>
              </a:ext>
            </a:extLst>
          </p:cNvPr>
          <p:cNvPicPr>
            <a:picLocks noChangeAspect="1"/>
          </p:cNvPicPr>
          <p:nvPr/>
        </p:nvPicPr>
        <p:blipFill>
          <a:blip r:embed="rId4"/>
          <a:stretch>
            <a:fillRect/>
          </a:stretch>
        </p:blipFill>
        <p:spPr>
          <a:xfrm>
            <a:off x="7270375" y="3882987"/>
            <a:ext cx="4733366" cy="2196342"/>
          </a:xfrm>
          <a:prstGeom prst="rect">
            <a:avLst/>
          </a:prstGeom>
        </p:spPr>
      </p:pic>
    </p:spTree>
    <p:extLst>
      <p:ext uri="{BB962C8B-B14F-4D97-AF65-F5344CB8AC3E}">
        <p14:creationId xmlns:p14="http://schemas.microsoft.com/office/powerpoint/2010/main" val="50600458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38</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Discussion and Limitations</a:t>
            </a:r>
            <a:endParaRPr lang="ko-KR" altLang="en-US" sz="3200" b="1" dirty="0">
              <a:solidFill>
                <a:srgbClr val="433A31"/>
              </a:solidFill>
              <a:latin typeface="+mj-ea"/>
              <a:ea typeface="+mj-ea"/>
              <a:cs typeface="Lato Light"/>
              <a:sym typeface="Lato Light"/>
            </a:endParaRPr>
          </a:p>
        </p:txBody>
      </p:sp>
      <p:sp>
        <p:nvSpPr>
          <p:cNvPr id="3" name="TextBox 2">
            <a:extLst>
              <a:ext uri="{FF2B5EF4-FFF2-40B4-BE49-F238E27FC236}">
                <a16:creationId xmlns:a16="http://schemas.microsoft.com/office/drawing/2014/main" id="{2E09BCC0-F363-BC25-CACC-3A54C3680908}"/>
              </a:ext>
            </a:extLst>
          </p:cNvPr>
          <p:cNvSpPr txBox="1"/>
          <p:nvPr/>
        </p:nvSpPr>
        <p:spPr>
          <a:xfrm>
            <a:off x="327206" y="963032"/>
            <a:ext cx="6844559" cy="5509200"/>
          </a:xfrm>
          <a:prstGeom prst="rect">
            <a:avLst/>
          </a:prstGeom>
          <a:noFill/>
        </p:spPr>
        <p:txBody>
          <a:bodyPr wrap="square">
            <a:spAutoFit/>
          </a:bodyPr>
          <a:lstStyle/>
          <a:p>
            <a:r>
              <a:rPr lang="en-US" altLang="ko-KR" sz="1600" b="1" dirty="0"/>
              <a:t>In conclusion, this study presents: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A method for fine-tuning large-scale text-to-image diffusion models on new concepts, categories, personal objects, or artistic styles with few image examples.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A computationally efficient approach that generates novel variations of fine-tuned concepts while preserving visual similarity with target images.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The need to save only a small subset of model weights.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The ability to coherently compose multiple new concepts in the same scene.</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endParaRPr lang="en-US" altLang="ko-KR" sz="1600" dirty="0"/>
          </a:p>
          <a:p>
            <a:r>
              <a:rPr lang="en-US" altLang="ko-KR" sz="1600" b="1" dirty="0"/>
              <a:t>However, challenges remain:</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a:t>Difficult compositions (e.g., a pet dog and a pet cat) are still problematic.</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b="1" dirty="0"/>
              <a:t>Composing three or more concepts together is challenging.</a:t>
            </a:r>
            <a:endParaRPr lang="ko-KR" altLang="en-US" sz="1600" b="1" dirty="0"/>
          </a:p>
        </p:txBody>
      </p:sp>
      <p:pic>
        <p:nvPicPr>
          <p:cNvPr id="5" name="그림 4">
            <a:extLst>
              <a:ext uri="{FF2B5EF4-FFF2-40B4-BE49-F238E27FC236}">
                <a16:creationId xmlns:a16="http://schemas.microsoft.com/office/drawing/2014/main" id="{B17BEB10-C320-CBAF-787D-12D9C19B4BD1}"/>
              </a:ext>
            </a:extLst>
          </p:cNvPr>
          <p:cNvPicPr>
            <a:picLocks noChangeAspect="1"/>
          </p:cNvPicPr>
          <p:nvPr/>
        </p:nvPicPr>
        <p:blipFill>
          <a:blip r:embed="rId3"/>
          <a:stretch>
            <a:fillRect/>
          </a:stretch>
        </p:blipFill>
        <p:spPr>
          <a:xfrm>
            <a:off x="7437701" y="1730188"/>
            <a:ext cx="4427093" cy="4139107"/>
          </a:xfrm>
          <a:prstGeom prst="rect">
            <a:avLst/>
          </a:prstGeom>
        </p:spPr>
      </p:pic>
    </p:spTree>
    <p:extLst>
      <p:ext uri="{BB962C8B-B14F-4D97-AF65-F5344CB8AC3E}">
        <p14:creationId xmlns:p14="http://schemas.microsoft.com/office/powerpoint/2010/main" val="1318618383"/>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39</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sp>
        <p:nvSpPr>
          <p:cNvPr id="10" name="TextBox 9">
            <a:extLst>
              <a:ext uri="{FF2B5EF4-FFF2-40B4-BE49-F238E27FC236}">
                <a16:creationId xmlns:a16="http://schemas.microsoft.com/office/drawing/2014/main" id="{515BC343-28C3-3C82-E707-4EC61D2FD31B}"/>
              </a:ext>
            </a:extLst>
          </p:cNvPr>
          <p:cNvSpPr txBox="1"/>
          <p:nvPr/>
        </p:nvSpPr>
        <p:spPr>
          <a:xfrm>
            <a:off x="57750" y="904579"/>
            <a:ext cx="6571650" cy="369332"/>
          </a:xfrm>
          <a:prstGeom prst="rect">
            <a:avLst/>
          </a:prstGeom>
          <a:noFill/>
        </p:spPr>
        <p:txBody>
          <a:bodyPr wrap="square">
            <a:spAutoFit/>
          </a:bodyPr>
          <a:lstStyle/>
          <a:p>
            <a:pPr marL="285750" indent="-285750">
              <a:buFont typeface="Arial" panose="020B0604020202020204" pitchFamily="34" charset="0"/>
              <a:buChar char="•"/>
            </a:pPr>
            <a:r>
              <a:rPr lang="en-US" altLang="ko-KR" sz="1800" b="1" dirty="0">
                <a:latin typeface="맑은 고딕" panose="020B0503020000020004" pitchFamily="50" charset="-127"/>
                <a:ea typeface="맑은 고딕" panose="020B0503020000020004" pitchFamily="50" charset="-127"/>
              </a:rPr>
              <a:t>Ablation and Applications</a:t>
            </a:r>
          </a:p>
        </p:txBody>
      </p:sp>
      <p:pic>
        <p:nvPicPr>
          <p:cNvPr id="5" name="그림 4">
            <a:extLst>
              <a:ext uri="{FF2B5EF4-FFF2-40B4-BE49-F238E27FC236}">
                <a16:creationId xmlns:a16="http://schemas.microsoft.com/office/drawing/2014/main" id="{909CAFFC-92C6-39B6-8AB3-7AA3B08D384A}"/>
              </a:ext>
            </a:extLst>
          </p:cNvPr>
          <p:cNvPicPr>
            <a:picLocks noChangeAspect="1"/>
          </p:cNvPicPr>
          <p:nvPr/>
        </p:nvPicPr>
        <p:blipFill>
          <a:blip r:embed="rId3"/>
          <a:stretch>
            <a:fillRect/>
          </a:stretch>
        </p:blipFill>
        <p:spPr>
          <a:xfrm>
            <a:off x="402442" y="1915021"/>
            <a:ext cx="5757657" cy="3293473"/>
          </a:xfrm>
          <a:prstGeom prst="rect">
            <a:avLst/>
          </a:prstGeom>
        </p:spPr>
      </p:pic>
      <p:pic>
        <p:nvPicPr>
          <p:cNvPr id="9" name="그림 8">
            <a:extLst>
              <a:ext uri="{FF2B5EF4-FFF2-40B4-BE49-F238E27FC236}">
                <a16:creationId xmlns:a16="http://schemas.microsoft.com/office/drawing/2014/main" id="{BAA58BE1-9DAC-4622-B16C-E8954633AB48}"/>
              </a:ext>
            </a:extLst>
          </p:cNvPr>
          <p:cNvPicPr>
            <a:picLocks noChangeAspect="1"/>
          </p:cNvPicPr>
          <p:nvPr/>
        </p:nvPicPr>
        <p:blipFill>
          <a:blip r:embed="rId4"/>
          <a:stretch>
            <a:fillRect/>
          </a:stretch>
        </p:blipFill>
        <p:spPr>
          <a:xfrm>
            <a:off x="6931067" y="1558788"/>
            <a:ext cx="4658950" cy="4797562"/>
          </a:xfrm>
          <a:prstGeom prst="rect">
            <a:avLst/>
          </a:prstGeom>
        </p:spPr>
      </p:pic>
    </p:spTree>
    <p:extLst>
      <p:ext uri="{BB962C8B-B14F-4D97-AF65-F5344CB8AC3E}">
        <p14:creationId xmlns:p14="http://schemas.microsoft.com/office/powerpoint/2010/main" val="2530587871"/>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p:nvPr/>
        </p:nvSpPr>
        <p:spPr>
          <a:xfrm>
            <a:off x="0" y="1394767"/>
            <a:ext cx="12192000" cy="1387640"/>
          </a:xfrm>
          <a:prstGeom prst="rect">
            <a:avLst/>
          </a:prstGeom>
          <a:solidFill>
            <a:srgbClr val="DAD2C3"/>
          </a:solidFill>
          <a:ln>
            <a:noFill/>
          </a:ln>
        </p:spPr>
        <p:txBody>
          <a:bodyPr spcFirstLastPara="1" wrap="square" lIns="91425" tIns="45700" rIns="91425" bIns="45700" anchor="t" anchorCtr="0">
            <a:noAutofit/>
          </a:bodyPr>
          <a:lstStyle/>
          <a:p>
            <a:pPr marL="0" marR="0" lvl="0" indent="0" algn="ctr" rtl="0">
              <a:lnSpc>
                <a:spcPct val="111000"/>
              </a:lnSpc>
              <a:spcBef>
                <a:spcPts val="0"/>
              </a:spcBef>
              <a:spcAft>
                <a:spcPts val="0"/>
              </a:spcAft>
              <a:buNone/>
            </a:pPr>
            <a:r>
              <a:rPr lang="en-US" altLang="ko-KR" sz="3600" b="1" dirty="0">
                <a:solidFill>
                  <a:srgbClr val="502800"/>
                </a:solidFill>
                <a:latin typeface="+mj-ea"/>
                <a:ea typeface="+mj-ea"/>
                <a:cs typeface="Lato Light"/>
                <a:sym typeface="Lato Light"/>
              </a:rPr>
              <a:t>Background</a:t>
            </a:r>
          </a:p>
          <a:p>
            <a:pPr marL="0" marR="0" lvl="0" indent="0" algn="ctr" rtl="0">
              <a:lnSpc>
                <a:spcPct val="111000"/>
              </a:lnSpc>
              <a:spcBef>
                <a:spcPts val="0"/>
              </a:spcBef>
              <a:spcAft>
                <a:spcPts val="0"/>
              </a:spcAft>
              <a:buNone/>
            </a:pPr>
            <a:r>
              <a:rPr lang="en-US" altLang="ko-KR" sz="3600" dirty="0">
                <a:solidFill>
                  <a:srgbClr val="4D5156"/>
                </a:solidFill>
                <a:latin typeface="arial" panose="020B0604020202020204" pitchFamily="34" charset="0"/>
                <a:ea typeface="+mj-ea"/>
                <a:cs typeface="Lato Light"/>
                <a:sym typeface="Lato Light"/>
              </a:rPr>
              <a:t>[2021]</a:t>
            </a:r>
            <a:r>
              <a:rPr lang="en-US" altLang="ko-KR" sz="3600" dirty="0" err="1">
                <a:solidFill>
                  <a:srgbClr val="4D5156"/>
                </a:solidFill>
                <a:latin typeface="arial" panose="020B0604020202020204" pitchFamily="34" charset="0"/>
                <a:ea typeface="+mj-ea"/>
                <a:cs typeface="Lato Light"/>
                <a:sym typeface="Lato Light"/>
              </a:rPr>
              <a:t>LoRA</a:t>
            </a:r>
            <a:endParaRPr lang="en-US" altLang="ko-KR" sz="3600" b="1" dirty="0">
              <a:solidFill>
                <a:srgbClr val="502800"/>
              </a:solidFill>
              <a:latin typeface="+mj-ea"/>
              <a:ea typeface="+mj-ea"/>
              <a:cs typeface="Lato Light"/>
              <a:sym typeface="Lato Light"/>
            </a:endParaRPr>
          </a:p>
        </p:txBody>
      </p:sp>
      <p:pic>
        <p:nvPicPr>
          <p:cNvPr id="3" name="그림 2">
            <a:extLst>
              <a:ext uri="{FF2B5EF4-FFF2-40B4-BE49-F238E27FC236}">
                <a16:creationId xmlns:a16="http://schemas.microsoft.com/office/drawing/2014/main" id="{CBCB0CBA-4FAA-2671-07EA-BFE08265BA9A}"/>
              </a:ext>
            </a:extLst>
          </p:cNvPr>
          <p:cNvPicPr>
            <a:picLocks noChangeAspect="1"/>
          </p:cNvPicPr>
          <p:nvPr/>
        </p:nvPicPr>
        <p:blipFill>
          <a:blip r:embed="rId3"/>
          <a:stretch>
            <a:fillRect/>
          </a:stretch>
        </p:blipFill>
        <p:spPr>
          <a:xfrm>
            <a:off x="2267339" y="3307370"/>
            <a:ext cx="7657322" cy="2753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6929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40</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2F42D8DD-F90B-7166-4619-433C2102C532}"/>
              </a:ext>
            </a:extLst>
          </p:cNvPr>
          <p:cNvPicPr>
            <a:picLocks noChangeAspect="1"/>
          </p:cNvPicPr>
          <p:nvPr/>
        </p:nvPicPr>
        <p:blipFill>
          <a:blip r:embed="rId3"/>
          <a:stretch>
            <a:fillRect/>
          </a:stretch>
        </p:blipFill>
        <p:spPr>
          <a:xfrm>
            <a:off x="3182471" y="958416"/>
            <a:ext cx="5827058" cy="5580496"/>
          </a:xfrm>
          <a:prstGeom prst="rect">
            <a:avLst/>
          </a:prstGeom>
        </p:spPr>
      </p:pic>
    </p:spTree>
    <p:extLst>
      <p:ext uri="{BB962C8B-B14F-4D97-AF65-F5344CB8AC3E}">
        <p14:creationId xmlns:p14="http://schemas.microsoft.com/office/powerpoint/2010/main" val="179633494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41</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pic>
        <p:nvPicPr>
          <p:cNvPr id="8" name="그림 7">
            <a:extLst>
              <a:ext uri="{FF2B5EF4-FFF2-40B4-BE49-F238E27FC236}">
                <a16:creationId xmlns:a16="http://schemas.microsoft.com/office/drawing/2014/main" id="{F5DD49D0-F8DC-0538-17CB-AC0229B2A684}"/>
              </a:ext>
            </a:extLst>
          </p:cNvPr>
          <p:cNvPicPr>
            <a:picLocks noChangeAspect="1"/>
          </p:cNvPicPr>
          <p:nvPr/>
        </p:nvPicPr>
        <p:blipFill>
          <a:blip r:embed="rId3"/>
          <a:stretch>
            <a:fillRect/>
          </a:stretch>
        </p:blipFill>
        <p:spPr>
          <a:xfrm>
            <a:off x="1498662" y="1448355"/>
            <a:ext cx="9194675" cy="4477316"/>
          </a:xfrm>
          <a:prstGeom prst="rect">
            <a:avLst/>
          </a:prstGeom>
        </p:spPr>
      </p:pic>
    </p:spTree>
    <p:extLst>
      <p:ext uri="{BB962C8B-B14F-4D97-AF65-F5344CB8AC3E}">
        <p14:creationId xmlns:p14="http://schemas.microsoft.com/office/powerpoint/2010/main" val="171632279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42</a:t>
            </a:fld>
            <a:endParaRPr lang="ko-KR" altLang="en-US" dirty="0"/>
          </a:p>
        </p:txBody>
      </p:sp>
      <p:sp>
        <p:nvSpPr>
          <p:cNvPr id="6" name="Rectangle 5"/>
          <p:cNvSpPr/>
          <p:nvPr/>
        </p:nvSpPr>
        <p:spPr>
          <a:xfrm>
            <a:off x="0" y="-5357"/>
            <a:ext cx="12192000"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Appendix</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2CAC4438-D5C8-EB54-1678-2F8B40344D34}"/>
              </a:ext>
            </a:extLst>
          </p:cNvPr>
          <p:cNvPicPr>
            <a:picLocks noChangeAspect="1"/>
          </p:cNvPicPr>
          <p:nvPr/>
        </p:nvPicPr>
        <p:blipFill>
          <a:blip r:embed="rId3"/>
          <a:stretch>
            <a:fillRect/>
          </a:stretch>
        </p:blipFill>
        <p:spPr>
          <a:xfrm>
            <a:off x="1894888" y="1030298"/>
            <a:ext cx="8402223" cy="5191850"/>
          </a:xfrm>
          <a:prstGeom prst="rect">
            <a:avLst/>
          </a:prstGeom>
        </p:spPr>
      </p:pic>
    </p:spTree>
    <p:extLst>
      <p:ext uri="{BB962C8B-B14F-4D97-AF65-F5344CB8AC3E}">
        <p14:creationId xmlns:p14="http://schemas.microsoft.com/office/powerpoint/2010/main" val="303221962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3F3B33-3E70-494F-83C9-5DDCDFB0229E}"/>
              </a:ext>
            </a:extLst>
          </p:cNvPr>
          <p:cNvSpPr txBox="1"/>
          <p:nvPr/>
        </p:nvSpPr>
        <p:spPr>
          <a:xfrm>
            <a:off x="432881" y="1217459"/>
            <a:ext cx="8744370" cy="584775"/>
          </a:xfrm>
          <a:prstGeom prst="rect">
            <a:avLst/>
          </a:prstGeom>
          <a:noFill/>
        </p:spPr>
        <p:txBody>
          <a:bodyPr wrap="square">
            <a:spAutoFit/>
          </a:bodyPr>
          <a:lstStyle/>
          <a:p>
            <a:pPr marL="285750" indent="-285750">
              <a:buFont typeface="Arial" panose="020B0604020202020204" pitchFamily="34" charset="0"/>
              <a:buChar char="•"/>
            </a:pPr>
            <a:r>
              <a:rPr lang="en-US" altLang="ko-KR" sz="1600" b="1" dirty="0" err="1">
                <a:latin typeface="맑은 고딕" panose="020B0503020000020004" pitchFamily="50" charset="-127"/>
                <a:ea typeface="맑은 고딕" panose="020B0503020000020004" pitchFamily="50" charset="-127"/>
              </a:rPr>
              <a:t>LoRA</a:t>
            </a:r>
            <a:r>
              <a:rPr lang="en-US" altLang="ko-KR" sz="1600" b="1" dirty="0">
                <a:latin typeface="맑은 고딕" panose="020B0503020000020004" pitchFamily="50" charset="-127"/>
                <a:ea typeface="맑은 고딕" panose="020B0503020000020004" pitchFamily="50" charset="-127"/>
              </a:rPr>
              <a:t>: https://www.youtube.com/watch?v=BJqwmDpa0wM</a:t>
            </a:r>
          </a:p>
          <a:p>
            <a:pPr marL="285750" indent="-285750">
              <a:buFont typeface="Arial" panose="020B0604020202020204" pitchFamily="34" charset="0"/>
              <a:buChar char="•"/>
            </a:pPr>
            <a:endParaRPr lang="en-US" altLang="ko-KR" sz="1600" b="1"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2"/>
          </p:nvPr>
        </p:nvSpPr>
        <p:spPr/>
        <p:txBody>
          <a:bodyPr/>
          <a:lstStyle/>
          <a:p>
            <a:fld id="{B1E9CC31-2EA2-46CA-8391-80B819DB789C}" type="slidenum">
              <a:rPr lang="ko-KR" altLang="en-US" smtClean="0"/>
              <a:pPr/>
              <a:t>43</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Reference</a:t>
            </a:r>
            <a:endParaRPr lang="ko-KR" altLang="en-US" sz="3200" b="1" dirty="0">
              <a:solidFill>
                <a:srgbClr val="433A31"/>
              </a:solidFill>
              <a:latin typeface="+mj-ea"/>
              <a:ea typeface="+mj-ea"/>
              <a:cs typeface="Lato Light"/>
              <a:sym typeface="Lato Light"/>
            </a:endParaRPr>
          </a:p>
        </p:txBody>
      </p:sp>
    </p:spTree>
    <p:extLst>
      <p:ext uri="{BB962C8B-B14F-4D97-AF65-F5344CB8AC3E}">
        <p14:creationId xmlns:p14="http://schemas.microsoft.com/office/powerpoint/2010/main" val="3739284079"/>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슬라이드 번호 개체 틀 8"/>
          <p:cNvSpPr>
            <a:spLocks noGrp="1"/>
          </p:cNvSpPr>
          <p:nvPr>
            <p:ph type="sldNum" sz="quarter" idx="12"/>
          </p:nvPr>
        </p:nvSpPr>
        <p:spPr/>
        <p:txBody>
          <a:bodyPr/>
          <a:lstStyle/>
          <a:p>
            <a:fld id="{B1E9CC31-2EA2-46CA-8391-80B819DB789C}" type="slidenum">
              <a:rPr lang="ko-KR" altLang="en-US" smtClean="0"/>
              <a:pPr/>
              <a:t>44</a:t>
            </a:fld>
            <a:endParaRPr lang="ko-KR" altLang="en-US" dirty="0"/>
          </a:p>
        </p:txBody>
      </p:sp>
      <p:sp>
        <p:nvSpPr>
          <p:cNvPr id="7" name="TextBox 6">
            <a:extLst>
              <a:ext uri="{FF2B5EF4-FFF2-40B4-BE49-F238E27FC236}">
                <a16:creationId xmlns:a16="http://schemas.microsoft.com/office/drawing/2014/main" id="{DEE848FA-0AC8-4400-AECE-AAFBD7A7985F}"/>
              </a:ext>
            </a:extLst>
          </p:cNvPr>
          <p:cNvSpPr txBox="1"/>
          <p:nvPr/>
        </p:nvSpPr>
        <p:spPr>
          <a:xfrm>
            <a:off x="541809" y="2494895"/>
            <a:ext cx="11108381" cy="830997"/>
          </a:xfrm>
          <a:prstGeom prst="rect">
            <a:avLst/>
          </a:prstGeom>
          <a:noFill/>
        </p:spPr>
        <p:txBody>
          <a:bodyPr wrap="square">
            <a:spAutoFit/>
          </a:bodyPr>
          <a:lstStyle/>
          <a:p>
            <a:pPr algn="ctr"/>
            <a:r>
              <a:rPr lang="en-US" altLang="ko-KR" sz="4800" b="1" dirty="0"/>
              <a:t>Thank you for your Attention….!</a:t>
            </a:r>
            <a:endParaRPr lang="ko-KR" altLang="en-US" sz="4800" b="1" dirty="0"/>
          </a:p>
        </p:txBody>
      </p:sp>
      <p:pic>
        <p:nvPicPr>
          <p:cNvPr id="4" name="그림 3" descr="그리기이(가) 표시된 사진&#10;&#10;자동 생성된 설명">
            <a:extLst>
              <a:ext uri="{FF2B5EF4-FFF2-40B4-BE49-F238E27FC236}">
                <a16:creationId xmlns:a16="http://schemas.microsoft.com/office/drawing/2014/main" id="{7DE56C84-F0C8-4EED-A0EE-20F6CCAB26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4098" y="6349814"/>
            <a:ext cx="1336255" cy="310702"/>
          </a:xfrm>
          <a:prstGeom prst="rect">
            <a:avLst/>
          </a:prstGeom>
        </p:spPr>
      </p:pic>
      <p:pic>
        <p:nvPicPr>
          <p:cNvPr id="5" name="그림 4" descr="표지판, 음식, 플레이트, 그리기이(가) 표시된 사진&#10;&#10;자동 생성된 설명">
            <a:extLst>
              <a:ext uri="{FF2B5EF4-FFF2-40B4-BE49-F238E27FC236}">
                <a16:creationId xmlns:a16="http://schemas.microsoft.com/office/drawing/2014/main" id="{603AC093-5B10-45ED-9C7F-4504B11256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5244" y="6320500"/>
            <a:ext cx="1336255" cy="369331"/>
          </a:xfrm>
          <a:prstGeom prst="rect">
            <a:avLst/>
          </a:prstGeom>
        </p:spPr>
      </p:pic>
      <p:pic>
        <p:nvPicPr>
          <p:cNvPr id="6" name="그림 5" descr="그리기이(가) 표시된 사진&#10;&#10;자동 생성된 설명">
            <a:extLst>
              <a:ext uri="{FF2B5EF4-FFF2-40B4-BE49-F238E27FC236}">
                <a16:creationId xmlns:a16="http://schemas.microsoft.com/office/drawing/2014/main" id="{3C45BFA3-76C5-45C7-AF42-41B8C3E697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8494" y="267573"/>
            <a:ext cx="1259425" cy="480388"/>
          </a:xfrm>
          <a:prstGeom prst="rect">
            <a:avLst/>
          </a:prstGeom>
        </p:spPr>
      </p:pic>
    </p:spTree>
    <p:extLst>
      <p:ext uri="{BB962C8B-B14F-4D97-AF65-F5344CB8AC3E}">
        <p14:creationId xmlns:p14="http://schemas.microsoft.com/office/powerpoint/2010/main" val="2716842768"/>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B1E9CC31-2EA2-46CA-8391-80B819DB789C}" type="slidenum">
              <a:rPr lang="ko-KR" altLang="en-US" smtClean="0"/>
              <a:pPr/>
              <a:t>45</a:t>
            </a:fld>
            <a:endParaRPr lang="ko-KR" altLang="en-US" dirty="0"/>
          </a:p>
        </p:txBody>
      </p:sp>
      <p:sp>
        <p:nvSpPr>
          <p:cNvPr id="6"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Future Works</a:t>
            </a:r>
            <a:endParaRPr lang="ko-KR" altLang="en-US" sz="3200" b="1" dirty="0">
              <a:solidFill>
                <a:srgbClr val="433A31"/>
              </a:solidFill>
              <a:latin typeface="+mj-ea"/>
              <a:ea typeface="+mj-ea"/>
              <a:cs typeface="Lato Light"/>
              <a:sym typeface="Lato Light"/>
            </a:endParaRPr>
          </a:p>
        </p:txBody>
      </p:sp>
      <p:pic>
        <p:nvPicPr>
          <p:cNvPr id="3" name="그림 2">
            <a:extLst>
              <a:ext uri="{FF2B5EF4-FFF2-40B4-BE49-F238E27FC236}">
                <a16:creationId xmlns:a16="http://schemas.microsoft.com/office/drawing/2014/main" id="{1A078A3A-4A82-3A13-A8EA-0DFB02884598}"/>
              </a:ext>
            </a:extLst>
          </p:cNvPr>
          <p:cNvPicPr>
            <a:picLocks noChangeAspect="1"/>
          </p:cNvPicPr>
          <p:nvPr/>
        </p:nvPicPr>
        <p:blipFill>
          <a:blip r:embed="rId3"/>
          <a:stretch>
            <a:fillRect/>
          </a:stretch>
        </p:blipFill>
        <p:spPr>
          <a:xfrm>
            <a:off x="1586752" y="1339182"/>
            <a:ext cx="9018496" cy="5017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0CFC793-92FC-F149-102F-15EAC968B4D2}"/>
              </a:ext>
            </a:extLst>
          </p:cNvPr>
          <p:cNvSpPr txBox="1"/>
          <p:nvPr/>
        </p:nvSpPr>
        <p:spPr>
          <a:xfrm>
            <a:off x="0" y="789391"/>
            <a:ext cx="6115050" cy="369332"/>
          </a:xfrm>
          <a:prstGeom prst="rect">
            <a:avLst/>
          </a:prstGeom>
          <a:noFill/>
        </p:spPr>
        <p:txBody>
          <a:bodyPr wrap="square">
            <a:spAutoFit/>
          </a:bodyPr>
          <a:lstStyle/>
          <a:p>
            <a:r>
              <a:rPr lang="ko-KR" altLang="en-US" dirty="0"/>
              <a:t>https://doooob.tistory.com/700</a:t>
            </a:r>
          </a:p>
        </p:txBody>
      </p:sp>
    </p:spTree>
    <p:extLst>
      <p:ext uri="{BB962C8B-B14F-4D97-AF65-F5344CB8AC3E}">
        <p14:creationId xmlns:p14="http://schemas.microsoft.com/office/powerpoint/2010/main" val="400062599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[2021]</a:t>
            </a:r>
            <a:r>
              <a:rPr lang="en-US" altLang="ko-KR" sz="3200" b="1" dirty="0" err="1">
                <a:solidFill>
                  <a:srgbClr val="433A31"/>
                </a:solidFill>
                <a:latin typeface="+mj-ea"/>
                <a:ea typeface="+mj-ea"/>
                <a:cs typeface="Lato Light"/>
                <a:sym typeface="Lato Light"/>
              </a:rPr>
              <a:t>LoRA</a:t>
            </a:r>
            <a:endParaRPr lang="ko-KR" altLang="en-US" sz="3200" b="1" dirty="0">
              <a:solidFill>
                <a:srgbClr val="433A31"/>
              </a:solidFill>
              <a:latin typeface="+mj-ea"/>
              <a:ea typeface="+mj-ea"/>
              <a:cs typeface="Lato Light"/>
              <a:sym typeface="Lato Light"/>
            </a:endParaRPr>
          </a:p>
        </p:txBody>
      </p:sp>
      <p:sp>
        <p:nvSpPr>
          <p:cNvPr id="8" name="TextBox 7">
            <a:extLst>
              <a:ext uri="{FF2B5EF4-FFF2-40B4-BE49-F238E27FC236}">
                <a16:creationId xmlns:a16="http://schemas.microsoft.com/office/drawing/2014/main" id="{721835BA-A557-4C10-BDB9-8D53F2921256}"/>
              </a:ext>
            </a:extLst>
          </p:cNvPr>
          <p:cNvSpPr txBox="1"/>
          <p:nvPr/>
        </p:nvSpPr>
        <p:spPr>
          <a:xfrm>
            <a:off x="57750" y="904579"/>
            <a:ext cx="11981850" cy="923330"/>
          </a:xfrm>
          <a:prstGeom prst="rect">
            <a:avLst/>
          </a:prstGeom>
          <a:noFill/>
        </p:spPr>
        <p:txBody>
          <a:bodyPr wrap="square">
            <a:spAutoFit/>
          </a:bodyPr>
          <a:lstStyle/>
          <a:p>
            <a:pPr marL="457200" indent="-457200">
              <a:buFont typeface="Arial" panose="020B0604020202020204" pitchFamily="34" charset="0"/>
              <a:buChar char="•"/>
            </a:pPr>
            <a:endParaRPr lang="en-US" altLang="ko-KR" sz="1800" b="1" dirty="0">
              <a:latin typeface="+mj-ea"/>
              <a:ea typeface="+mj-ea"/>
            </a:endParaRPr>
          </a:p>
          <a:p>
            <a:endParaRPr lang="en-US" altLang="ko-KR" sz="1800" b="1" dirty="0">
              <a:latin typeface="+mj-ea"/>
              <a:ea typeface="+mj-ea"/>
            </a:endParaRPr>
          </a:p>
          <a:p>
            <a:pPr marL="457200" indent="-457200">
              <a:buFont typeface="Arial" panose="020B0604020202020204" pitchFamily="34" charset="0"/>
              <a:buChar char="•"/>
            </a:pPr>
            <a:endParaRPr lang="en-US" altLang="ko-KR" sz="1800" b="1" dirty="0">
              <a:latin typeface="+mj-ea"/>
              <a:ea typeface="+mj-ea"/>
            </a:endParaRPr>
          </a:p>
        </p:txBody>
      </p:sp>
      <p:sp>
        <p:nvSpPr>
          <p:cNvPr id="6" name="슬라이드 번호 개체 틀 5"/>
          <p:cNvSpPr>
            <a:spLocks noGrp="1"/>
          </p:cNvSpPr>
          <p:nvPr>
            <p:ph type="sldNum" sz="quarter" idx="12"/>
          </p:nvPr>
        </p:nvSpPr>
        <p:spPr/>
        <p:txBody>
          <a:bodyPr/>
          <a:lstStyle/>
          <a:p>
            <a:fld id="{B1E9CC31-2EA2-46CA-8391-80B819DB789C}" type="slidenum">
              <a:rPr lang="ko-KR" altLang="en-US" smtClean="0"/>
              <a:pPr/>
              <a:t>5</a:t>
            </a:fld>
            <a:endParaRPr lang="ko-KR" altLang="en-US" dirty="0"/>
          </a:p>
        </p:txBody>
      </p:sp>
      <p:pic>
        <p:nvPicPr>
          <p:cNvPr id="4" name="그림 3">
            <a:extLst>
              <a:ext uri="{FF2B5EF4-FFF2-40B4-BE49-F238E27FC236}">
                <a16:creationId xmlns:a16="http://schemas.microsoft.com/office/drawing/2014/main" id="{E1CD0688-5C4A-C6A4-C461-02E52C7382E9}"/>
              </a:ext>
            </a:extLst>
          </p:cNvPr>
          <p:cNvPicPr>
            <a:picLocks noChangeAspect="1"/>
          </p:cNvPicPr>
          <p:nvPr/>
        </p:nvPicPr>
        <p:blipFill>
          <a:blip r:embed="rId3"/>
          <a:stretch>
            <a:fillRect/>
          </a:stretch>
        </p:blipFill>
        <p:spPr>
          <a:xfrm>
            <a:off x="2190419" y="1333875"/>
            <a:ext cx="7811162" cy="4684284"/>
          </a:xfrm>
          <a:prstGeom prst="rect">
            <a:avLst/>
          </a:prstGeom>
        </p:spPr>
      </p:pic>
      <p:sp>
        <p:nvSpPr>
          <p:cNvPr id="9" name="TextBox 8">
            <a:extLst>
              <a:ext uri="{FF2B5EF4-FFF2-40B4-BE49-F238E27FC236}">
                <a16:creationId xmlns:a16="http://schemas.microsoft.com/office/drawing/2014/main" id="{8B8132CE-283E-46AC-A1F0-5822469B0B9A}"/>
              </a:ext>
            </a:extLst>
          </p:cNvPr>
          <p:cNvSpPr txBox="1"/>
          <p:nvPr/>
        </p:nvSpPr>
        <p:spPr>
          <a:xfrm>
            <a:off x="1731835" y="2072539"/>
            <a:ext cx="2239530" cy="369332"/>
          </a:xfrm>
          <a:prstGeom prst="rect">
            <a:avLst/>
          </a:prstGeom>
          <a:noFill/>
        </p:spPr>
        <p:txBody>
          <a:bodyPr wrap="square">
            <a:spAutoFit/>
          </a:bodyPr>
          <a:lstStyle/>
          <a:p>
            <a:pPr algn="ctr"/>
            <a:r>
              <a:rPr lang="en-US" altLang="ko-KR" dirty="0">
                <a:solidFill>
                  <a:srgbClr val="FF0000"/>
                </a:solidFill>
              </a:rPr>
              <a:t>Fully fine-tuning:</a:t>
            </a:r>
          </a:p>
        </p:txBody>
      </p:sp>
      <p:sp>
        <p:nvSpPr>
          <p:cNvPr id="10" name="TextBox 9">
            <a:extLst>
              <a:ext uri="{FF2B5EF4-FFF2-40B4-BE49-F238E27FC236}">
                <a16:creationId xmlns:a16="http://schemas.microsoft.com/office/drawing/2014/main" id="{B40D6F38-A43D-8FA9-F783-F8A8DC3CC5D6}"/>
              </a:ext>
            </a:extLst>
          </p:cNvPr>
          <p:cNvSpPr txBox="1"/>
          <p:nvPr/>
        </p:nvSpPr>
        <p:spPr>
          <a:xfrm>
            <a:off x="600636" y="4660760"/>
            <a:ext cx="3713036" cy="369332"/>
          </a:xfrm>
          <a:prstGeom prst="rect">
            <a:avLst/>
          </a:prstGeom>
          <a:noFill/>
        </p:spPr>
        <p:txBody>
          <a:bodyPr wrap="square">
            <a:spAutoFit/>
          </a:bodyPr>
          <a:lstStyle/>
          <a:p>
            <a:pPr algn="ctr"/>
            <a:r>
              <a:rPr lang="en-US" altLang="ko-KR" dirty="0">
                <a:solidFill>
                  <a:srgbClr val="FF0000"/>
                </a:solidFill>
              </a:rPr>
              <a:t>Parameter-efficient approach:</a:t>
            </a:r>
          </a:p>
        </p:txBody>
      </p:sp>
    </p:spTree>
    <p:extLst>
      <p:ext uri="{BB962C8B-B14F-4D97-AF65-F5344CB8AC3E}">
        <p14:creationId xmlns:p14="http://schemas.microsoft.com/office/powerpoint/2010/main" val="170738664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[2021]</a:t>
            </a:r>
            <a:r>
              <a:rPr lang="en-US" altLang="ko-KR" sz="3200" b="1" dirty="0" err="1">
                <a:solidFill>
                  <a:srgbClr val="433A31"/>
                </a:solidFill>
                <a:latin typeface="+mj-ea"/>
                <a:ea typeface="+mj-ea"/>
                <a:cs typeface="Lato Light"/>
                <a:sym typeface="Lato Light"/>
              </a:rPr>
              <a:t>LoRA</a:t>
            </a:r>
            <a:endParaRPr lang="ko-KR" altLang="en-US" sz="3200" b="1" dirty="0">
              <a:solidFill>
                <a:srgbClr val="433A31"/>
              </a:solidFill>
              <a:latin typeface="+mj-ea"/>
              <a:ea typeface="+mj-ea"/>
              <a:cs typeface="Lato Light"/>
              <a:sym typeface="Lato Light"/>
            </a:endParaRPr>
          </a:p>
        </p:txBody>
      </p:sp>
      <p:sp>
        <p:nvSpPr>
          <p:cNvPr id="6" name="슬라이드 번호 개체 틀 5"/>
          <p:cNvSpPr>
            <a:spLocks noGrp="1"/>
          </p:cNvSpPr>
          <p:nvPr>
            <p:ph type="sldNum" sz="quarter" idx="12"/>
          </p:nvPr>
        </p:nvSpPr>
        <p:spPr/>
        <p:txBody>
          <a:bodyPr/>
          <a:lstStyle/>
          <a:p>
            <a:fld id="{B1E9CC31-2EA2-46CA-8391-80B819DB789C}" type="slidenum">
              <a:rPr lang="ko-KR" altLang="en-US" smtClean="0"/>
              <a:pPr/>
              <a:t>6</a:t>
            </a:fld>
            <a:endParaRPr lang="ko-KR" altLang="en-US" dirty="0"/>
          </a:p>
        </p:txBody>
      </p:sp>
      <p:pic>
        <p:nvPicPr>
          <p:cNvPr id="3" name="그림 2">
            <a:extLst>
              <a:ext uri="{FF2B5EF4-FFF2-40B4-BE49-F238E27FC236}">
                <a16:creationId xmlns:a16="http://schemas.microsoft.com/office/drawing/2014/main" id="{681869F1-5D4D-0995-0C5D-BCBB9BD42927}"/>
              </a:ext>
            </a:extLst>
          </p:cNvPr>
          <p:cNvPicPr>
            <a:picLocks noChangeAspect="1"/>
          </p:cNvPicPr>
          <p:nvPr/>
        </p:nvPicPr>
        <p:blipFill>
          <a:blip r:embed="rId3"/>
          <a:stretch>
            <a:fillRect/>
          </a:stretch>
        </p:blipFill>
        <p:spPr>
          <a:xfrm>
            <a:off x="508975" y="1178491"/>
            <a:ext cx="4529556" cy="4932422"/>
          </a:xfrm>
          <a:prstGeom prst="rect">
            <a:avLst/>
          </a:prstGeom>
        </p:spPr>
      </p:pic>
      <p:pic>
        <p:nvPicPr>
          <p:cNvPr id="11" name="그림 10">
            <a:extLst>
              <a:ext uri="{FF2B5EF4-FFF2-40B4-BE49-F238E27FC236}">
                <a16:creationId xmlns:a16="http://schemas.microsoft.com/office/drawing/2014/main" id="{6BA03256-4A3C-80DF-B3E2-8374DB7C1F4E}"/>
              </a:ext>
            </a:extLst>
          </p:cNvPr>
          <p:cNvPicPr>
            <a:picLocks noChangeAspect="1"/>
          </p:cNvPicPr>
          <p:nvPr/>
        </p:nvPicPr>
        <p:blipFill>
          <a:blip r:embed="rId4"/>
          <a:stretch>
            <a:fillRect/>
          </a:stretch>
        </p:blipFill>
        <p:spPr>
          <a:xfrm>
            <a:off x="6079274" y="1821390"/>
            <a:ext cx="5864282" cy="1607610"/>
          </a:xfrm>
          <a:prstGeom prst="rect">
            <a:avLst/>
          </a:prstGeom>
        </p:spPr>
      </p:pic>
      <p:sp>
        <p:nvSpPr>
          <p:cNvPr id="13" name="TextBox 12">
            <a:extLst>
              <a:ext uri="{FF2B5EF4-FFF2-40B4-BE49-F238E27FC236}">
                <a16:creationId xmlns:a16="http://schemas.microsoft.com/office/drawing/2014/main" id="{CCDAE509-8D3D-61B1-57FD-72C2326DFBC2}"/>
              </a:ext>
            </a:extLst>
          </p:cNvPr>
          <p:cNvSpPr txBox="1"/>
          <p:nvPr/>
        </p:nvSpPr>
        <p:spPr>
          <a:xfrm>
            <a:off x="0" y="6579821"/>
            <a:ext cx="6472518" cy="246221"/>
          </a:xfrm>
          <a:prstGeom prst="rect">
            <a:avLst/>
          </a:prstGeom>
          <a:noFill/>
        </p:spPr>
        <p:txBody>
          <a:bodyPr wrap="square">
            <a:spAutoFit/>
          </a:bodyPr>
          <a:lstStyle/>
          <a:p>
            <a:r>
              <a:rPr lang="en-US" altLang="ko-KR" sz="1000" i="1" dirty="0"/>
              <a:t>Reference: TOWARDS A UNIFIED VIEW OF PARAMETER-EFFICIENT TRANSFER LEARNING, ICLR 2022</a:t>
            </a:r>
          </a:p>
        </p:txBody>
      </p:sp>
      <p:pic>
        <p:nvPicPr>
          <p:cNvPr id="15" name="그림 14">
            <a:extLst>
              <a:ext uri="{FF2B5EF4-FFF2-40B4-BE49-F238E27FC236}">
                <a16:creationId xmlns:a16="http://schemas.microsoft.com/office/drawing/2014/main" id="{5F4AF7B4-9C9D-A4CC-4374-AB1CC2D0FDBA}"/>
              </a:ext>
            </a:extLst>
          </p:cNvPr>
          <p:cNvPicPr>
            <a:picLocks noChangeAspect="1"/>
          </p:cNvPicPr>
          <p:nvPr/>
        </p:nvPicPr>
        <p:blipFill>
          <a:blip r:embed="rId5"/>
          <a:stretch>
            <a:fillRect/>
          </a:stretch>
        </p:blipFill>
        <p:spPr>
          <a:xfrm>
            <a:off x="5542209" y="3897908"/>
            <a:ext cx="6477660" cy="2143740"/>
          </a:xfrm>
          <a:prstGeom prst="rect">
            <a:avLst/>
          </a:prstGeom>
        </p:spPr>
      </p:pic>
      <p:sp>
        <p:nvSpPr>
          <p:cNvPr id="16" name="직사각형 15">
            <a:extLst>
              <a:ext uri="{FF2B5EF4-FFF2-40B4-BE49-F238E27FC236}">
                <a16:creationId xmlns:a16="http://schemas.microsoft.com/office/drawing/2014/main" id="{D5FECF63-ED75-F58D-07C2-141A0DA0B777}"/>
              </a:ext>
            </a:extLst>
          </p:cNvPr>
          <p:cNvSpPr/>
          <p:nvPr/>
        </p:nvSpPr>
        <p:spPr>
          <a:xfrm>
            <a:off x="5657850" y="5032376"/>
            <a:ext cx="6148388" cy="306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56899995"/>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[2021]</a:t>
            </a:r>
            <a:r>
              <a:rPr lang="en-US" altLang="ko-KR" sz="3200" b="1" dirty="0" err="1">
                <a:solidFill>
                  <a:srgbClr val="433A31"/>
                </a:solidFill>
                <a:latin typeface="+mj-ea"/>
                <a:ea typeface="+mj-ea"/>
                <a:cs typeface="Lato Light"/>
                <a:sym typeface="Lato Light"/>
              </a:rPr>
              <a:t>LoRA</a:t>
            </a:r>
            <a:endParaRPr lang="ko-KR" altLang="en-US" sz="3200" b="1" dirty="0">
              <a:solidFill>
                <a:srgbClr val="433A31"/>
              </a:solidFill>
              <a:latin typeface="+mj-ea"/>
              <a:ea typeface="+mj-ea"/>
              <a:cs typeface="Lato Light"/>
              <a:sym typeface="Lato Light"/>
            </a:endParaRPr>
          </a:p>
        </p:txBody>
      </p:sp>
      <p:sp>
        <p:nvSpPr>
          <p:cNvPr id="6" name="슬라이드 번호 개체 틀 5"/>
          <p:cNvSpPr>
            <a:spLocks noGrp="1"/>
          </p:cNvSpPr>
          <p:nvPr>
            <p:ph type="sldNum" sz="quarter" idx="12"/>
          </p:nvPr>
        </p:nvSpPr>
        <p:spPr/>
        <p:txBody>
          <a:bodyPr/>
          <a:lstStyle/>
          <a:p>
            <a:fld id="{B1E9CC31-2EA2-46CA-8391-80B819DB789C}" type="slidenum">
              <a:rPr lang="ko-KR" altLang="en-US" smtClean="0"/>
              <a:pPr/>
              <a:t>7</a:t>
            </a:fld>
            <a:endParaRPr lang="ko-KR" altLang="en-US" dirty="0"/>
          </a:p>
        </p:txBody>
      </p:sp>
      <p:pic>
        <p:nvPicPr>
          <p:cNvPr id="4" name="그림 3">
            <a:extLst>
              <a:ext uri="{FF2B5EF4-FFF2-40B4-BE49-F238E27FC236}">
                <a16:creationId xmlns:a16="http://schemas.microsoft.com/office/drawing/2014/main" id="{0B3A31F0-DB33-6BB8-FBF4-A90259CAE761}"/>
              </a:ext>
            </a:extLst>
          </p:cNvPr>
          <p:cNvPicPr>
            <a:picLocks noChangeAspect="1"/>
          </p:cNvPicPr>
          <p:nvPr/>
        </p:nvPicPr>
        <p:blipFill>
          <a:blip r:embed="rId3"/>
          <a:stretch>
            <a:fillRect/>
          </a:stretch>
        </p:blipFill>
        <p:spPr>
          <a:xfrm>
            <a:off x="7153471" y="1557090"/>
            <a:ext cx="3442370" cy="3828642"/>
          </a:xfrm>
          <a:prstGeom prst="rect">
            <a:avLst/>
          </a:prstGeom>
        </p:spPr>
      </p:pic>
      <p:pic>
        <p:nvPicPr>
          <p:cNvPr id="2" name="그림 1">
            <a:extLst>
              <a:ext uri="{FF2B5EF4-FFF2-40B4-BE49-F238E27FC236}">
                <a16:creationId xmlns:a16="http://schemas.microsoft.com/office/drawing/2014/main" id="{CC668DDE-1EB9-D551-CA8D-5555F16CB606}"/>
              </a:ext>
            </a:extLst>
          </p:cNvPr>
          <p:cNvPicPr>
            <a:picLocks noChangeAspect="1"/>
          </p:cNvPicPr>
          <p:nvPr/>
        </p:nvPicPr>
        <p:blipFill>
          <a:blip r:embed="rId4"/>
          <a:stretch>
            <a:fillRect/>
          </a:stretch>
        </p:blipFill>
        <p:spPr>
          <a:xfrm>
            <a:off x="508975" y="1178491"/>
            <a:ext cx="4529556" cy="4932422"/>
          </a:xfrm>
          <a:prstGeom prst="rect">
            <a:avLst/>
          </a:prstGeom>
        </p:spPr>
      </p:pic>
    </p:spTree>
    <p:extLst>
      <p:ext uri="{BB962C8B-B14F-4D97-AF65-F5344CB8AC3E}">
        <p14:creationId xmlns:p14="http://schemas.microsoft.com/office/powerpoint/2010/main" val="192890020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[2021]</a:t>
            </a:r>
            <a:r>
              <a:rPr lang="en-US" altLang="ko-KR" sz="3200" b="1" dirty="0" err="1">
                <a:solidFill>
                  <a:srgbClr val="433A31"/>
                </a:solidFill>
                <a:latin typeface="+mj-ea"/>
                <a:ea typeface="+mj-ea"/>
                <a:cs typeface="Lato Light"/>
                <a:sym typeface="Lato Light"/>
              </a:rPr>
              <a:t>LoRA</a:t>
            </a:r>
            <a:endParaRPr lang="ko-KR" altLang="en-US" sz="3200" b="1" dirty="0">
              <a:solidFill>
                <a:srgbClr val="433A31"/>
              </a:solidFill>
              <a:latin typeface="+mj-ea"/>
              <a:ea typeface="+mj-ea"/>
              <a:cs typeface="Lato Light"/>
              <a:sym typeface="Lato Light"/>
            </a:endParaRPr>
          </a:p>
        </p:txBody>
      </p:sp>
      <p:sp>
        <p:nvSpPr>
          <p:cNvPr id="6" name="슬라이드 번호 개체 틀 5"/>
          <p:cNvSpPr>
            <a:spLocks noGrp="1"/>
          </p:cNvSpPr>
          <p:nvPr>
            <p:ph type="sldNum" sz="quarter" idx="12"/>
          </p:nvPr>
        </p:nvSpPr>
        <p:spPr/>
        <p:txBody>
          <a:bodyPr/>
          <a:lstStyle/>
          <a:p>
            <a:fld id="{B1E9CC31-2EA2-46CA-8391-80B819DB789C}" type="slidenum">
              <a:rPr lang="ko-KR" altLang="en-US" smtClean="0"/>
              <a:pPr/>
              <a:t>8</a:t>
            </a:fld>
            <a:endParaRPr lang="ko-KR" altLang="en-US" dirty="0"/>
          </a:p>
        </p:txBody>
      </p:sp>
      <p:pic>
        <p:nvPicPr>
          <p:cNvPr id="4" name="그림 3">
            <a:extLst>
              <a:ext uri="{FF2B5EF4-FFF2-40B4-BE49-F238E27FC236}">
                <a16:creationId xmlns:a16="http://schemas.microsoft.com/office/drawing/2014/main" id="{0B3A31F0-DB33-6BB8-FBF4-A90259CAE761}"/>
              </a:ext>
            </a:extLst>
          </p:cNvPr>
          <p:cNvPicPr>
            <a:picLocks noChangeAspect="1"/>
          </p:cNvPicPr>
          <p:nvPr/>
        </p:nvPicPr>
        <p:blipFill>
          <a:blip r:embed="rId3"/>
          <a:stretch>
            <a:fillRect/>
          </a:stretch>
        </p:blipFill>
        <p:spPr>
          <a:xfrm>
            <a:off x="8916795" y="1981200"/>
            <a:ext cx="2746961" cy="3055201"/>
          </a:xfrm>
          <a:prstGeom prst="rect">
            <a:avLst/>
          </a:prstGeom>
        </p:spPr>
      </p:pic>
      <p:pic>
        <p:nvPicPr>
          <p:cNvPr id="7" name="그림 6">
            <a:extLst>
              <a:ext uri="{FF2B5EF4-FFF2-40B4-BE49-F238E27FC236}">
                <a16:creationId xmlns:a16="http://schemas.microsoft.com/office/drawing/2014/main" id="{7A464823-E2BB-AD70-1ED6-69C20FEC71BC}"/>
              </a:ext>
            </a:extLst>
          </p:cNvPr>
          <p:cNvPicPr>
            <a:picLocks noChangeAspect="1"/>
          </p:cNvPicPr>
          <p:nvPr/>
        </p:nvPicPr>
        <p:blipFill>
          <a:blip r:embed="rId4"/>
          <a:stretch>
            <a:fillRect/>
          </a:stretch>
        </p:blipFill>
        <p:spPr>
          <a:xfrm>
            <a:off x="395579" y="1363511"/>
            <a:ext cx="7868748" cy="4439270"/>
          </a:xfrm>
          <a:prstGeom prst="rect">
            <a:avLst/>
          </a:prstGeom>
        </p:spPr>
      </p:pic>
      <p:sp>
        <p:nvSpPr>
          <p:cNvPr id="9" name="직사각형 8">
            <a:extLst>
              <a:ext uri="{FF2B5EF4-FFF2-40B4-BE49-F238E27FC236}">
                <a16:creationId xmlns:a16="http://schemas.microsoft.com/office/drawing/2014/main" id="{358D0BB1-9CFB-E2FE-5E8E-1DBCF6287913}"/>
              </a:ext>
            </a:extLst>
          </p:cNvPr>
          <p:cNvSpPr/>
          <p:nvPr/>
        </p:nvSpPr>
        <p:spPr>
          <a:xfrm>
            <a:off x="3275206" y="4026536"/>
            <a:ext cx="2523614" cy="306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1217308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p:nvPr/>
        </p:nvSpPr>
        <p:spPr>
          <a:xfrm>
            <a:off x="-33452" y="-5357"/>
            <a:ext cx="12225452" cy="591829"/>
          </a:xfrm>
          <a:prstGeom prst="rect">
            <a:avLst/>
          </a:prstGeom>
          <a:solidFill>
            <a:srgbClr val="DBD3C4"/>
          </a:solidFill>
        </p:spPr>
        <p:txBody>
          <a:bodyPr wrap="square">
            <a:spAutoFit/>
          </a:bodyPr>
          <a:lstStyle/>
          <a:p>
            <a:pPr lvl="0" algn="ctr">
              <a:lnSpc>
                <a:spcPct val="111000"/>
              </a:lnSpc>
            </a:pPr>
            <a:r>
              <a:rPr lang="en-US" altLang="ko-KR" sz="3200" b="1" dirty="0">
                <a:solidFill>
                  <a:srgbClr val="433A31"/>
                </a:solidFill>
                <a:latin typeface="+mj-ea"/>
                <a:ea typeface="+mj-ea"/>
                <a:cs typeface="Lato Light"/>
                <a:sym typeface="Lato Light"/>
              </a:rPr>
              <a:t>[2021]</a:t>
            </a:r>
            <a:r>
              <a:rPr lang="en-US" altLang="ko-KR" sz="3200" b="1" dirty="0" err="1">
                <a:solidFill>
                  <a:srgbClr val="433A31"/>
                </a:solidFill>
                <a:latin typeface="+mj-ea"/>
                <a:ea typeface="+mj-ea"/>
                <a:cs typeface="Lato Light"/>
                <a:sym typeface="Lato Light"/>
              </a:rPr>
              <a:t>LoRA</a:t>
            </a:r>
            <a:endParaRPr lang="ko-KR" altLang="en-US" sz="3200" b="1" dirty="0">
              <a:solidFill>
                <a:srgbClr val="433A31"/>
              </a:solidFill>
              <a:latin typeface="+mj-ea"/>
              <a:ea typeface="+mj-ea"/>
              <a:cs typeface="Lato Light"/>
              <a:sym typeface="Lato Light"/>
            </a:endParaRPr>
          </a:p>
        </p:txBody>
      </p:sp>
      <p:sp>
        <p:nvSpPr>
          <p:cNvPr id="6" name="슬라이드 번호 개체 틀 5"/>
          <p:cNvSpPr>
            <a:spLocks noGrp="1"/>
          </p:cNvSpPr>
          <p:nvPr>
            <p:ph type="sldNum" sz="quarter" idx="12"/>
          </p:nvPr>
        </p:nvSpPr>
        <p:spPr/>
        <p:txBody>
          <a:bodyPr/>
          <a:lstStyle/>
          <a:p>
            <a:fld id="{B1E9CC31-2EA2-46CA-8391-80B819DB789C}" type="slidenum">
              <a:rPr lang="ko-KR" altLang="en-US" smtClean="0"/>
              <a:pPr/>
              <a:t>9</a:t>
            </a:fld>
            <a:endParaRPr lang="ko-KR" altLang="en-US" dirty="0"/>
          </a:p>
        </p:txBody>
      </p:sp>
      <p:sp>
        <p:nvSpPr>
          <p:cNvPr id="9" name="직사각형 8">
            <a:extLst>
              <a:ext uri="{FF2B5EF4-FFF2-40B4-BE49-F238E27FC236}">
                <a16:creationId xmlns:a16="http://schemas.microsoft.com/office/drawing/2014/main" id="{358D0BB1-9CFB-E2FE-5E8E-1DBCF6287913}"/>
              </a:ext>
            </a:extLst>
          </p:cNvPr>
          <p:cNvSpPr/>
          <p:nvPr/>
        </p:nvSpPr>
        <p:spPr>
          <a:xfrm>
            <a:off x="3275206" y="4026536"/>
            <a:ext cx="2523614" cy="306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7BF109CC-BC2B-7E56-F5E1-853D4CA5EBB3}"/>
              </a:ext>
            </a:extLst>
          </p:cNvPr>
          <p:cNvPicPr>
            <a:picLocks noChangeAspect="1"/>
          </p:cNvPicPr>
          <p:nvPr/>
        </p:nvPicPr>
        <p:blipFill>
          <a:blip r:embed="rId3"/>
          <a:stretch>
            <a:fillRect/>
          </a:stretch>
        </p:blipFill>
        <p:spPr>
          <a:xfrm>
            <a:off x="281903" y="1133374"/>
            <a:ext cx="7867544" cy="5405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그림 1">
            <a:extLst>
              <a:ext uri="{FF2B5EF4-FFF2-40B4-BE49-F238E27FC236}">
                <a16:creationId xmlns:a16="http://schemas.microsoft.com/office/drawing/2014/main" id="{238D5DCB-B034-E148-0F02-B07F882C303B}"/>
              </a:ext>
            </a:extLst>
          </p:cNvPr>
          <p:cNvPicPr>
            <a:picLocks noChangeAspect="1"/>
          </p:cNvPicPr>
          <p:nvPr/>
        </p:nvPicPr>
        <p:blipFill>
          <a:blip r:embed="rId4"/>
          <a:stretch>
            <a:fillRect/>
          </a:stretch>
        </p:blipFill>
        <p:spPr>
          <a:xfrm>
            <a:off x="8755431" y="2043953"/>
            <a:ext cx="2746961" cy="3055201"/>
          </a:xfrm>
          <a:prstGeom prst="rect">
            <a:avLst/>
          </a:prstGeom>
        </p:spPr>
      </p:pic>
      <p:sp>
        <p:nvSpPr>
          <p:cNvPr id="3" name="직사각형 2">
            <a:extLst>
              <a:ext uri="{FF2B5EF4-FFF2-40B4-BE49-F238E27FC236}">
                <a16:creationId xmlns:a16="http://schemas.microsoft.com/office/drawing/2014/main" id="{7AC1CBDD-5B14-6E34-8B8B-1612590A3A08}"/>
              </a:ext>
            </a:extLst>
          </p:cNvPr>
          <p:cNvSpPr/>
          <p:nvPr/>
        </p:nvSpPr>
        <p:spPr>
          <a:xfrm>
            <a:off x="1013012" y="4867836"/>
            <a:ext cx="4706471" cy="1192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72308850"/>
      </p:ext>
    </p:extLst>
  </p:cSld>
  <p:clrMapOvr>
    <a:masterClrMapping/>
  </p:clrMapOvr>
  <p:transition spd="slow"/>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4440</TotalTime>
  <Words>4386</Words>
  <Application>Microsoft Office PowerPoint</Application>
  <PresentationFormat>와이드스크린</PresentationFormat>
  <Paragraphs>315</Paragraphs>
  <Slides>45</Slides>
  <Notes>45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45</vt:i4>
      </vt:variant>
    </vt:vector>
  </HeadingPairs>
  <TitlesOfParts>
    <vt:vector size="53" baseType="lpstr">
      <vt:lpstr>Noto Sans KR</vt:lpstr>
      <vt:lpstr>Malgun Gothic</vt:lpstr>
      <vt:lpstr>Malgun Gothic</vt:lpstr>
      <vt:lpstr>Arial</vt:lpstr>
      <vt:lpstr>Arial</vt:lpstr>
      <vt:lpstr>Calibri</vt:lpstr>
      <vt:lpstr>Times</vt:lpstr>
      <vt:lpstr>Office 테마</vt:lpstr>
      <vt:lpstr>Multi-Concept Customization of Text-to-Image Diffusion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CMT: Convolutional Neural Networks Meet Vision Transformers     Git:  https://github.com/FlyEgle/CMT-pytorch         Paper:  https://arxiv.org/pdf/2107.06263.pdf</dc:title>
  <dc:creator>SUNGGU KYUNG</dc:creator>
  <cp:lastModifiedBy>KYUNG SUNGGU</cp:lastModifiedBy>
  <cp:revision>37</cp:revision>
  <dcterms:created xsi:type="dcterms:W3CDTF">2021-09-05T16:28:52Z</dcterms:created>
  <dcterms:modified xsi:type="dcterms:W3CDTF">2023-04-11T05:30:23Z</dcterms:modified>
</cp:coreProperties>
</file>